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62"/>
  </p:notesMasterIdLst>
  <p:sldIdLst>
    <p:sldId id="256" r:id="rId2"/>
    <p:sldId id="305" r:id="rId3"/>
    <p:sldId id="257" r:id="rId4"/>
    <p:sldId id="351" r:id="rId5"/>
    <p:sldId id="306" r:id="rId6"/>
    <p:sldId id="307" r:id="rId7"/>
    <p:sldId id="308" r:id="rId8"/>
    <p:sldId id="309" r:id="rId9"/>
    <p:sldId id="312" r:id="rId10"/>
    <p:sldId id="313" r:id="rId11"/>
    <p:sldId id="317" r:id="rId12"/>
    <p:sldId id="315" r:id="rId13"/>
    <p:sldId id="314" r:id="rId14"/>
    <p:sldId id="316" r:id="rId15"/>
    <p:sldId id="318" r:id="rId16"/>
    <p:sldId id="319" r:id="rId17"/>
    <p:sldId id="320" r:id="rId18"/>
    <p:sldId id="321" r:id="rId19"/>
    <p:sldId id="322" r:id="rId20"/>
    <p:sldId id="363" r:id="rId21"/>
    <p:sldId id="324" r:id="rId22"/>
    <p:sldId id="36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5" r:id="rId33"/>
    <p:sldId id="336" r:id="rId34"/>
    <p:sldId id="337" r:id="rId35"/>
    <p:sldId id="338" r:id="rId36"/>
    <p:sldId id="339" r:id="rId37"/>
    <p:sldId id="340" r:id="rId38"/>
    <p:sldId id="341" r:id="rId39"/>
    <p:sldId id="334" r:id="rId40"/>
    <p:sldId id="343" r:id="rId41"/>
    <p:sldId id="344" r:id="rId42"/>
    <p:sldId id="342" r:id="rId43"/>
    <p:sldId id="345" r:id="rId44"/>
    <p:sldId id="346" r:id="rId45"/>
    <p:sldId id="347" r:id="rId46"/>
    <p:sldId id="348" r:id="rId47"/>
    <p:sldId id="349" r:id="rId48"/>
    <p:sldId id="350" r:id="rId49"/>
    <p:sldId id="353" r:id="rId50"/>
    <p:sldId id="365" r:id="rId51"/>
    <p:sldId id="360" r:id="rId52"/>
    <p:sldId id="357" r:id="rId53"/>
    <p:sldId id="362" r:id="rId54"/>
    <p:sldId id="354" r:id="rId55"/>
    <p:sldId id="356" r:id="rId56"/>
    <p:sldId id="359" r:id="rId57"/>
    <p:sldId id="355" r:id="rId58"/>
    <p:sldId id="358" r:id="rId59"/>
    <p:sldId id="352" r:id="rId60"/>
    <p:sldId id="303" r:id="rId6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2CACBF-B01F-4F6B-A6B9-F5F0459828C0}">
  <a:tblStyle styleId="{842CACBF-B01F-4F6B-A6B9-F5F0459828C0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56"/>
    <p:restoredTop sz="94479"/>
  </p:normalViewPr>
  <p:slideViewPr>
    <p:cSldViewPr snapToGrid="0" snapToObjects="1">
      <p:cViewPr varScale="1">
        <p:scale>
          <a:sx n="138" d="100"/>
          <a:sy n="138" d="100"/>
        </p:scale>
        <p:origin x="2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993700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523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980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57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302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231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011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163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ользовательский макет 2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  <a:noFill/>
        </p:spPr>
        <p:txBody>
          <a:bodyPr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200" b="1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49300" y="1147425"/>
            <a:ext cx="7407000" cy="31725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1"/>
                </a:solidFill>
              </a:rPr>
              <a:t>‹#›</a:t>
            </a:fld>
            <a:endParaRPr lang="ru"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ользовательский макет 1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3" name="Shape 73"/>
          <p:cNvCxnSpPr/>
          <p:nvPr/>
        </p:nvCxnSpPr>
        <p:spPr>
          <a:xfrm>
            <a:off x="1128750" y="1995025"/>
            <a:ext cx="68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  <a:noFill/>
        </p:spPr>
        <p:txBody>
          <a:bodyPr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1128750" y="2225462"/>
            <a:ext cx="6886500" cy="21972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1"/>
                </a:solidFill>
              </a:rPr>
              <a:t>‹#›</a:t>
            </a:fld>
            <a:endParaRPr lang="ru"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618203"/>
            <a:ext cx="2808000" cy="295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12000"/>
            </a:lvl1pPr>
            <a:lvl2pPr lvl="1">
              <a:spcBef>
                <a:spcPts val="0"/>
              </a:spcBef>
              <a:buSzPct val="100000"/>
              <a:defRPr sz="12000"/>
            </a:lvl2pPr>
            <a:lvl3pPr lvl="2">
              <a:spcBef>
                <a:spcPts val="0"/>
              </a:spcBef>
              <a:buSzPct val="100000"/>
              <a:defRPr sz="12000"/>
            </a:lvl3pPr>
            <a:lvl4pPr lvl="3">
              <a:spcBef>
                <a:spcPts val="0"/>
              </a:spcBef>
              <a:buSzPct val="100000"/>
              <a:defRPr sz="12000"/>
            </a:lvl4pPr>
            <a:lvl5pPr lvl="4">
              <a:spcBef>
                <a:spcPts val="0"/>
              </a:spcBef>
              <a:buSzPct val="100000"/>
              <a:defRPr sz="12000"/>
            </a:lvl5pPr>
            <a:lvl6pPr lvl="5">
              <a:spcBef>
                <a:spcPts val="0"/>
              </a:spcBef>
              <a:buSzPct val="100000"/>
              <a:defRPr sz="12000"/>
            </a:lvl6pPr>
            <a:lvl7pPr lvl="6">
              <a:spcBef>
                <a:spcPts val="0"/>
              </a:spcBef>
              <a:buSzPct val="100000"/>
              <a:defRPr sz="12000"/>
            </a:lvl7pPr>
            <a:lvl8pPr lvl="7">
              <a:spcBef>
                <a:spcPts val="0"/>
              </a:spcBef>
              <a:buSzPct val="100000"/>
              <a:defRPr sz="12000"/>
            </a:lvl8pPr>
            <a:lvl9pPr lvl="8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ru"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g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gi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Spring Framework</a:t>
            </a:r>
            <a:endParaRPr lang="ru" dirty="0"/>
          </a:p>
        </p:txBody>
      </p:sp>
      <p:sp>
        <p:nvSpPr>
          <p:cNvPr id="82" name="Shape 8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ru"/>
              <a:t>T-Systems RUS. 2017</a:t>
            </a: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72" y="3702746"/>
            <a:ext cx="2941858" cy="9561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01020" y="873958"/>
            <a:ext cx="4543976" cy="366097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Open for extension, closed for 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modification</a:t>
            </a: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" charset="0"/>
              <a:buChar char="•"/>
            </a:pPr>
            <a:endParaRPr lang="ru-RU" sz="18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" charset="0"/>
              <a:buChar char="•"/>
            </a:pP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Важный компонент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SOLID 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Design</a:t>
            </a: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" charset="0"/>
              <a:buChar char="•"/>
            </a:pPr>
            <a:endParaRPr lang="en-US" sz="18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" charset="0"/>
              <a:buChar char="•"/>
            </a:pP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Поведение класса можно изменить без вмешательства в его исходный </a:t>
            </a:r>
            <a:r>
              <a:rPr lang="ru-RU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код</a:t>
            </a:r>
            <a:endParaRPr lang="en-US" sz="1800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" charset="0"/>
              <a:buChar char="•"/>
            </a:pPr>
            <a:endParaRPr lang="ru-RU" sz="1800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" charset="0"/>
              <a:buChar char="•"/>
            </a:pPr>
            <a:r>
              <a:rPr lang="ru-RU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В то же время контракт класса, выраженный в интерфейсе,  закрыт для изменений</a:t>
            </a:r>
            <a:endParaRPr lang="en-US" sz="1800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ru-RU" sz="18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5" descr="Open/Closed Princip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64035" y="981277"/>
            <a:ext cx="3446333" cy="344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49300" y="334525"/>
            <a:ext cx="7407000" cy="66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Open-Closed principle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49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8854" y="861600"/>
            <a:ext cx="5265181" cy="366097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" charset="0"/>
              <a:buChar char="•"/>
            </a:pPr>
            <a:r>
              <a:rPr lang="ru-RU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На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практике это выражается в том, что в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Spring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практически любой стандартный компонент можно </a:t>
            </a:r>
            <a:r>
              <a:rPr lang="ru-RU" sz="18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кастомизировать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переопределив пару стратегий или </a:t>
            </a:r>
            <a:r>
              <a:rPr lang="ru-RU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обработчиков</a:t>
            </a:r>
            <a:endParaRPr lang="en-US" sz="1800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" charset="0"/>
              <a:buChar char="•"/>
            </a:pPr>
            <a:endParaRPr lang="en-US" sz="18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DI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позволяет связать их вместе без необходимости переписывать исходный код </a:t>
            </a:r>
            <a:r>
              <a:rPr lang="ru-RU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компонента</a:t>
            </a:r>
            <a:endParaRPr lang="en-US" sz="1800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" charset="0"/>
              <a:buChar char="•"/>
            </a:pPr>
            <a:endParaRPr lang="ru-RU" sz="18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Arial" charset="0"/>
              <a:buChar char="•"/>
            </a:pP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Получаем высокую </a:t>
            </a:r>
            <a:r>
              <a:rPr lang="ru-RU" sz="18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кастомизируемость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без необходимости править исходники </a:t>
            </a:r>
            <a:r>
              <a:rPr lang="ru-RU" sz="18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фреймворка</a:t>
            </a:r>
            <a:endParaRPr lang="ru-RU" sz="18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ru-RU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5" name="Picture 5" descr="Open/Closed Princip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64035" y="981277"/>
            <a:ext cx="3446333" cy="344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349300" y="334525"/>
            <a:ext cx="7407000" cy="66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Open-Closed principle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35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9300" y="849243"/>
            <a:ext cx="7926200" cy="3361016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Зависимость вашего кода от классов и интерфейсов </a:t>
            </a:r>
            <a:r>
              <a:rPr lang="ru-RU" sz="18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фреймворка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минимизируется насколько это возможно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lvl="1" indent="-285750">
              <a:buFont typeface="Arial" charset="0"/>
              <a:buChar char="•"/>
            </a:pP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Наследование – сильная зависимость, а потому используется редко</a:t>
            </a:r>
          </a:p>
          <a:p>
            <a:pPr marL="285750" lvl="1" indent="-285750">
              <a:buFont typeface="Arial" charset="0"/>
              <a:buChar char="•"/>
            </a:pP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По возможности уходят даже от реализации интерфейсов</a:t>
            </a:r>
          </a:p>
          <a:p>
            <a:pPr marL="285750" lvl="1" indent="-285750">
              <a:buFont typeface="Arial" charset="0"/>
              <a:buChar char="•"/>
            </a:pP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Часто классы бизнес-логики представляют собой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POJO</a:t>
            </a:r>
            <a:endParaRPr lang="ru-RU" sz="18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lvl="1" indent="-285750">
              <a:buFont typeface="Arial" charset="0"/>
              <a:buChar char="•"/>
            </a:pP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Использование стандартных интерфейсов и аннотаций вместо специфичных для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Spring</a:t>
            </a:r>
            <a:endParaRPr lang="ru-RU" sz="18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349300" y="334525"/>
            <a:ext cx="7407000" cy="66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Независимость от </a:t>
            </a:r>
            <a:r>
              <a:rPr lang="ru-RU" dirty="0" err="1">
                <a:latin typeface="Courier New" charset="0"/>
                <a:ea typeface="Courier New" charset="0"/>
                <a:cs typeface="Courier New" charset="0"/>
              </a:rPr>
              <a:t>фреймворка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39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01700" y="1149925"/>
            <a:ext cx="8372669" cy="3172500"/>
          </a:xfrm>
        </p:spPr>
        <p:txBody>
          <a:bodyPr/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Это </a:t>
            </a: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позволяет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  <a:endParaRPr lang="ru-RU" sz="24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342900" lvl="1" indent="-342900">
              <a:buFont typeface="Arial" charset="0"/>
              <a:buChar char="•"/>
            </a:pPr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Легче производить миграцию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на другой </a:t>
            </a:r>
            <a:r>
              <a:rPr lang="ru-RU" sz="24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фреймворк</a:t>
            </a:r>
            <a:endParaRPr lang="ru-RU" sz="24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342900" lvl="1" indent="-342900">
              <a:buFont typeface="Arial" charset="0"/>
              <a:buChar char="•"/>
            </a:pPr>
            <a:r>
              <a:rPr lang="ru-RU" sz="24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Переиспользовать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исходный код</a:t>
            </a:r>
          </a:p>
          <a:p>
            <a:pPr marL="342900" lvl="1" indent="-342900">
              <a:buFont typeface="Arial" charset="0"/>
              <a:buChar char="•"/>
            </a:pPr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Покрывать код модульными (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unit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тестами</a:t>
            </a:r>
          </a:p>
          <a:p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501700" y="486925"/>
            <a:ext cx="7085349" cy="66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Независимость от </a:t>
            </a:r>
            <a:r>
              <a:rPr lang="ru-RU" dirty="0" err="1">
                <a:latin typeface="Courier New" charset="0"/>
                <a:ea typeface="Courier New" charset="0"/>
                <a:cs typeface="Courier New" charset="0"/>
              </a:rPr>
              <a:t>фреймворка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22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Spring 3.0 modul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0079" y="528288"/>
            <a:ext cx="4103921" cy="3915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468079" y="1208617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Подключайте только те модули, которые нужны</a:t>
            </a:r>
          </a:p>
          <a:p>
            <a:pPr marL="285750" indent="-285750">
              <a:buFont typeface="Arial" charset="0"/>
              <a:buChar char="•"/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Обеспечивает легковесность готового решения</a:t>
            </a:r>
          </a:p>
          <a:p>
            <a:pPr marL="285750" indent="-285750">
              <a:buFont typeface="Arial" charset="0"/>
              <a:buChar char="•"/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Предоставляет огромное количество возможностей</a:t>
            </a:r>
          </a:p>
          <a:p>
            <a:pPr marL="285750" indent="-285750">
              <a:buFont typeface="Arial" charset="0"/>
              <a:buChar char="•"/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Модули доступны в виде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maven-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артефактов (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JAR</a:t>
            </a:r>
            <a:r>
              <a:rPr lang="ru-RU" sz="2000" dirty="0"/>
              <a:t>)</a:t>
            </a: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349300" y="334525"/>
            <a:ext cx="7407000" cy="66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Модульность 	</a:t>
            </a:r>
          </a:p>
        </p:txBody>
      </p:sp>
    </p:spTree>
    <p:extLst>
      <p:ext uri="{BB962C8B-B14F-4D97-AF65-F5344CB8AC3E}">
        <p14:creationId xmlns:p14="http://schemas.microsoft.com/office/powerpoint/2010/main" val="209981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44510" y="724784"/>
            <a:ext cx="598510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Пример конфигурации зависимостей в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Maven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для типового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web-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приложения на 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Spring</a:t>
            </a:r>
          </a:p>
          <a:p>
            <a:endParaRPr lang="en-US" sz="18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Эта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конфигурация дает </a:t>
            </a:r>
            <a:r>
              <a:rPr lang="ru-RU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нам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  <a:endParaRPr lang="ru-RU" sz="18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342900" lvl="2" indent="-342900"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Spring container</a:t>
            </a:r>
          </a:p>
          <a:p>
            <a:pPr marL="342900" lvl="2" indent="-342900">
              <a:buFont typeface="+mj-lt"/>
              <a:buAutoNum type="arabicPeriod"/>
            </a:pP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WebApplicationContext</a:t>
            </a:r>
            <a:endParaRPr lang="en-US" sz="1800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342900" lvl="2" indent="-342900"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Spring MVC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для построения веб-слоя нашего приложения</a:t>
            </a:r>
          </a:p>
          <a:p>
            <a:pPr marL="342900" lvl="2" indent="-342900">
              <a:buFont typeface="+mj-lt"/>
              <a:buAutoNum type="arabicPeriod"/>
            </a:pP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Интеграцию с 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Hibernate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для работы с базой</a:t>
            </a:r>
          </a:p>
          <a:p>
            <a:pPr marL="342900" lvl="2" indent="-342900">
              <a:buFont typeface="+mj-lt"/>
              <a:buAutoNum type="arabicPeriod"/>
            </a:pP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Средства управления транзакциями</a:t>
            </a:r>
          </a:p>
          <a:p>
            <a:endParaRPr lang="en-US" sz="1800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Если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потребуется иная функциональность мы просто допишем пару зависимостей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09711" y="867102"/>
            <a:ext cx="2069205" cy="3397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344510" y="204102"/>
            <a:ext cx="7407000" cy="66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Модульность 	</a:t>
            </a:r>
          </a:p>
        </p:txBody>
      </p:sp>
    </p:spTree>
    <p:extLst>
      <p:ext uri="{BB962C8B-B14F-4D97-AF65-F5344CB8AC3E}">
        <p14:creationId xmlns:p14="http://schemas.microsoft.com/office/powerpoint/2010/main" val="129959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9300" y="1147424"/>
            <a:ext cx="6681695" cy="340121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Парадигма, подразумевающая богатую конфигурацию с тщательно подобранными значениями параметров по умолчанию</a:t>
            </a:r>
          </a:p>
          <a:p>
            <a:pPr>
              <a:lnSpc>
                <a:spcPct val="80000"/>
              </a:lnSpc>
            </a:pPr>
            <a:r>
              <a:rPr lang="ru-RU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Таким образом для простых случаев конфигурация будет простой</a:t>
            </a:r>
          </a:p>
          <a:p>
            <a:pPr>
              <a:lnSpc>
                <a:spcPct val="80000"/>
              </a:lnSpc>
            </a:pPr>
            <a:r>
              <a:rPr lang="ru-RU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А реализация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сложных остается возможной из-за возможности перекрыть значения по умолчанию своими параметрами</a:t>
            </a:r>
          </a:p>
          <a:p>
            <a:pPr>
              <a:lnSpc>
                <a:spcPct val="80000"/>
              </a:lnSpc>
            </a:pPr>
            <a:r>
              <a:rPr lang="ru-RU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Примеры: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Maven, EJB 3.X, Ruby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on 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Rails, Spring Security, Spring 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Roo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  <a:endParaRPr lang="ru-RU" sz="18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28272" y="918711"/>
            <a:ext cx="2215728" cy="3629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49300" y="334525"/>
            <a:ext cx="7407000" cy="66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Convention over configuration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1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0" y="322169"/>
            <a:ext cx="9144000" cy="66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dirty="0">
                <a:latin typeface="Courier New" charset="0"/>
                <a:ea typeface="Courier New" charset="0"/>
                <a:cs typeface="Courier New" charset="0"/>
              </a:rPr>
              <a:t>Summary of Contents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49300" y="985168"/>
            <a:ext cx="7407000" cy="352504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eaLnBrk="1" hangingPunct="1"/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Spring framework</a:t>
            </a:r>
            <a:endParaRPr lang="ru-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Архитектурные принципы</a:t>
            </a:r>
            <a:endParaRPr lang="en-US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b="1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Spring </a:t>
            </a:r>
            <a:r>
              <a:rPr lang="en-US" sz="1900" b="1" dirty="0" err="1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IoC</a:t>
            </a:r>
            <a:endParaRPr lang="ru-RU" sz="1900" b="1" dirty="0">
              <a:solidFill>
                <a:srgbClr val="00B05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Spring AOP</a:t>
            </a:r>
            <a:endParaRPr lang="ru-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Spring MVC</a:t>
            </a:r>
          </a:p>
          <a:p>
            <a:pPr eaLnBrk="1" hangingPunct="1"/>
            <a:r>
              <a:rPr lang="ru-RU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Дополнительная литература</a:t>
            </a:r>
            <a:endParaRPr lang="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44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2104"/>
            <a:ext cx="3682314" cy="663000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Spring Beans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5158" y="775104"/>
            <a:ext cx="8732917" cy="317250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Spring Bean = Java class + context definition</a:t>
            </a:r>
          </a:p>
          <a:p>
            <a:pPr>
              <a:spcAft>
                <a:spcPts val="0"/>
              </a:spcAft>
            </a:pPr>
            <a:r>
              <a:rPr lang="ru-RU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Основные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атрибуты</a:t>
            </a:r>
            <a:r>
              <a:rPr lang="ru-RU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  <a:endParaRPr lang="en-US" sz="1800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ru-RU" sz="18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spcAft>
                <a:spcPts val="0"/>
              </a:spcAft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id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уникальный идентификатор для обращения к </a:t>
            </a:r>
            <a:r>
              <a:rPr lang="ru-RU" sz="18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бину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spcAft>
                <a:spcPts val="0"/>
              </a:spcAft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обязательный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):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полное имя класса с пакетами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spcAft>
                <a:spcPts val="0"/>
              </a:spcAft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lifecycle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 (factory-bean,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-method, post-construct etc.)</a:t>
            </a:r>
          </a:p>
          <a:p>
            <a:pPr lvl="1">
              <a:spcAft>
                <a:spcPts val="0"/>
              </a:spcAft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constructor-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arg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 аргументы конструктора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spcAft>
                <a:spcPts val="0"/>
              </a:spcAft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property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зависимости для передачи в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set*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-методы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spcAft>
                <a:spcPts val="0"/>
              </a:spcAft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scope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 prototype, singleton, request, session</a:t>
            </a:r>
          </a:p>
          <a:p>
            <a:pPr>
              <a:spcAft>
                <a:spcPts val="0"/>
              </a:spcAft>
            </a:pPr>
            <a:endParaRPr lang="ru-RU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53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86945" y="164912"/>
            <a:ext cx="4572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Tele-GroteskNor"/>
              <a:buAutoNum type="arabicPeriod"/>
            </a:pPr>
            <a:r>
              <a:rPr lang="en-US" dirty="0">
                <a:solidFill>
                  <a:srgbClr val="7F0055"/>
                </a:solidFill>
                <a:latin typeface="Courier New" pitchFamily="49" charset="0"/>
              </a:rPr>
              <a:t>class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ExampleBean</a:t>
            </a:r>
            <a:r>
              <a:rPr lang="en-US" dirty="0">
                <a:latin typeface="Courier New" pitchFamily="49" charset="0"/>
              </a:rPr>
              <a:t> {</a:t>
            </a:r>
          </a:p>
          <a:p>
            <a:pPr marL="342900" indent="-342900">
              <a:buFont typeface="Tele-GroteskNor"/>
              <a:buAutoNum type="arabicPeriod"/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AnotherBean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solidFill>
                  <a:srgbClr val="0000C0"/>
                </a:solidFill>
                <a:latin typeface="Courier New" pitchFamily="49" charset="0"/>
              </a:rPr>
              <a:t>beanOne</a:t>
            </a:r>
            <a:r>
              <a:rPr lang="en-US" dirty="0">
                <a:latin typeface="Courier New" pitchFamily="49" charset="0"/>
              </a:rPr>
              <a:t>;</a:t>
            </a:r>
          </a:p>
          <a:p>
            <a:pPr marL="342900" indent="-342900">
              <a:buFont typeface="Tele-GroteskNor"/>
              <a:buAutoNum type="arabicPeriod"/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YetAnotherBean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solidFill>
                  <a:srgbClr val="0000C0"/>
                </a:solidFill>
                <a:latin typeface="Courier New" pitchFamily="49" charset="0"/>
              </a:rPr>
              <a:t>beanTwo</a:t>
            </a:r>
            <a:r>
              <a:rPr lang="en-US" dirty="0">
                <a:latin typeface="Courier New" pitchFamily="49" charset="0"/>
              </a:rPr>
              <a:t>;</a:t>
            </a:r>
          </a:p>
          <a:p>
            <a:pPr marL="342900" indent="-342900">
              <a:buFont typeface="Tele-GroteskNor"/>
              <a:buAutoNum type="arabicPeriod"/>
            </a:pPr>
            <a:r>
              <a:rPr lang="en-US" dirty="0">
                <a:solidFill>
                  <a:srgbClr val="7F0055"/>
                </a:solidFill>
                <a:latin typeface="Courier New" pitchFamily="49" charset="0"/>
              </a:rPr>
              <a:t>  </a:t>
            </a:r>
            <a:r>
              <a:rPr lang="en-US" dirty="0" err="1">
                <a:solidFill>
                  <a:srgbClr val="7F0055"/>
                </a:solidFill>
                <a:latin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solidFill>
                  <a:srgbClr val="0000C0"/>
                </a:solidFill>
                <a:latin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</a:rPr>
              <a:t>;</a:t>
            </a:r>
          </a:p>
          <a:p>
            <a:pPr marL="342900" indent="-342900">
              <a:buFont typeface="Tele-GroteskNor"/>
              <a:buAutoNum type="arabicPeriod"/>
            </a:pPr>
            <a:endParaRPr lang="en-US" dirty="0">
              <a:latin typeface="Courier New" pitchFamily="49" charset="0"/>
            </a:endParaRPr>
          </a:p>
          <a:p>
            <a:pPr marL="342900" indent="-342900">
              <a:buFont typeface="Tele-GroteskNor"/>
              <a:buAutoNum type="arabicPeriod"/>
            </a:pPr>
            <a:r>
              <a:rPr lang="en-US" dirty="0">
                <a:solidFill>
                  <a:srgbClr val="7F0055"/>
                </a:solidFill>
                <a:latin typeface="Courier New" pitchFamily="49" charset="0"/>
              </a:rPr>
              <a:t>public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urier New" pitchFamily="49" charset="0"/>
              </a:rPr>
              <a:t>void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setBeanOne</a:t>
            </a:r>
            <a:r>
              <a:rPr lang="en-US" dirty="0">
                <a:latin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</a:rPr>
              <a:t>AnotherBean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beanOne</a:t>
            </a:r>
            <a:r>
              <a:rPr lang="en-US" dirty="0">
                <a:latin typeface="Courier New" pitchFamily="49" charset="0"/>
              </a:rPr>
              <a:t>) {</a:t>
            </a:r>
          </a:p>
          <a:p>
            <a:pPr marL="342900" indent="-342900">
              <a:buFont typeface="Tele-GroteskNor"/>
              <a:buAutoNum type="arabicPeriod"/>
            </a:pPr>
            <a:r>
              <a:rPr lang="en-US" dirty="0">
                <a:solidFill>
                  <a:srgbClr val="7F0055"/>
                </a:solidFill>
                <a:latin typeface="Courier New" pitchFamily="49" charset="0"/>
              </a:rPr>
              <a:t>    </a:t>
            </a:r>
            <a:r>
              <a:rPr lang="en-US" dirty="0" err="1">
                <a:solidFill>
                  <a:srgbClr val="7F0055"/>
                </a:solidFill>
                <a:latin typeface="Courier New" pitchFamily="49" charset="0"/>
              </a:rPr>
              <a:t>this</a:t>
            </a:r>
            <a:r>
              <a:rPr lang="en-US" dirty="0" err="1">
                <a:latin typeface="Courier New" pitchFamily="49" charset="0"/>
              </a:rPr>
              <a:t>.</a:t>
            </a:r>
            <a:r>
              <a:rPr lang="en-US" dirty="0" err="1">
                <a:solidFill>
                  <a:srgbClr val="0000C0"/>
                </a:solidFill>
                <a:latin typeface="Courier New" pitchFamily="49" charset="0"/>
              </a:rPr>
              <a:t>beanOne</a:t>
            </a:r>
            <a:r>
              <a:rPr lang="en-US" dirty="0">
                <a:latin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</a:rPr>
              <a:t>beanOne</a:t>
            </a:r>
            <a:r>
              <a:rPr lang="en-US" dirty="0">
                <a:latin typeface="Courier New" pitchFamily="49" charset="0"/>
              </a:rPr>
              <a:t>;  }</a:t>
            </a:r>
          </a:p>
          <a:p>
            <a:pPr marL="342900" indent="-342900">
              <a:buFont typeface="Tele-GroteskNor"/>
              <a:buAutoNum type="arabicPeriod"/>
            </a:pPr>
            <a:r>
              <a:rPr lang="en-US" dirty="0">
                <a:solidFill>
                  <a:srgbClr val="7F0055"/>
                </a:solidFill>
                <a:latin typeface="Courier New" pitchFamily="49" charset="0"/>
              </a:rPr>
              <a:t>  public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urier New" pitchFamily="49" charset="0"/>
              </a:rPr>
              <a:t>void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setBeanTwo</a:t>
            </a:r>
            <a:r>
              <a:rPr lang="en-US" dirty="0">
                <a:latin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</a:rPr>
              <a:t>YetAnotherBean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beanTwo</a:t>
            </a:r>
            <a:r>
              <a:rPr lang="en-US" dirty="0">
                <a:latin typeface="Courier New" pitchFamily="49" charset="0"/>
              </a:rPr>
              <a:t>) {</a:t>
            </a:r>
          </a:p>
          <a:p>
            <a:pPr marL="342900" indent="-342900">
              <a:buFont typeface="Tele-GroteskNor"/>
              <a:buAutoNum type="arabicPeriod"/>
            </a:pPr>
            <a:r>
              <a:rPr lang="en-US" dirty="0">
                <a:solidFill>
                  <a:srgbClr val="7F0055"/>
                </a:solidFill>
                <a:latin typeface="Courier New" pitchFamily="49" charset="0"/>
              </a:rPr>
              <a:t>    </a:t>
            </a:r>
            <a:r>
              <a:rPr lang="en-US" dirty="0" err="1">
                <a:solidFill>
                  <a:srgbClr val="7F0055"/>
                </a:solidFill>
                <a:latin typeface="Courier New" pitchFamily="49" charset="0"/>
              </a:rPr>
              <a:t>this</a:t>
            </a:r>
            <a:r>
              <a:rPr lang="en-US" dirty="0" err="1">
                <a:latin typeface="Courier New" pitchFamily="49" charset="0"/>
              </a:rPr>
              <a:t>.</a:t>
            </a:r>
            <a:r>
              <a:rPr lang="en-US" dirty="0" err="1">
                <a:solidFill>
                  <a:srgbClr val="0000C0"/>
                </a:solidFill>
                <a:latin typeface="Courier New" pitchFamily="49" charset="0"/>
              </a:rPr>
              <a:t>beanTwo</a:t>
            </a:r>
            <a:r>
              <a:rPr lang="en-US" dirty="0">
                <a:latin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</a:rPr>
              <a:t>beanTwo</a:t>
            </a:r>
            <a:r>
              <a:rPr lang="en-US" dirty="0">
                <a:latin typeface="Courier New" pitchFamily="49" charset="0"/>
              </a:rPr>
              <a:t>;  } </a:t>
            </a:r>
          </a:p>
          <a:p>
            <a:pPr marL="342900" indent="-342900">
              <a:buFont typeface="Tele-GroteskNor"/>
              <a:buAutoNum type="arabicPeriod"/>
            </a:pPr>
            <a:r>
              <a:rPr lang="en-US" dirty="0">
                <a:solidFill>
                  <a:srgbClr val="7F0055"/>
                </a:solidFill>
                <a:latin typeface="Courier New" pitchFamily="49" charset="0"/>
              </a:rPr>
              <a:t>  public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urier New" pitchFamily="49" charset="0"/>
              </a:rPr>
              <a:t>void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setIntegerProperty</a:t>
            </a:r>
            <a:r>
              <a:rPr lang="en-US" dirty="0">
                <a:latin typeface="Courier New" pitchFamily="49" charset="0"/>
              </a:rPr>
              <a:t>(</a:t>
            </a:r>
            <a:r>
              <a:rPr lang="en-US" dirty="0" err="1">
                <a:solidFill>
                  <a:srgbClr val="7F0055"/>
                </a:solidFill>
                <a:latin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) {</a:t>
            </a:r>
          </a:p>
          <a:p>
            <a:pPr marL="342900" indent="-342900">
              <a:buFont typeface="Tele-GroteskNor"/>
              <a:buAutoNum type="arabicPeriod"/>
            </a:pPr>
            <a:r>
              <a:rPr lang="en-US" dirty="0">
                <a:solidFill>
                  <a:srgbClr val="7F0055"/>
                </a:solidFill>
                <a:latin typeface="Courier New" pitchFamily="49" charset="0"/>
              </a:rPr>
              <a:t>    </a:t>
            </a:r>
            <a:r>
              <a:rPr lang="en-US" dirty="0" err="1">
                <a:solidFill>
                  <a:srgbClr val="7F0055"/>
                </a:solidFill>
                <a:latin typeface="Courier New" pitchFamily="49" charset="0"/>
              </a:rPr>
              <a:t>this</a:t>
            </a:r>
            <a:r>
              <a:rPr lang="en-US" dirty="0" err="1">
                <a:latin typeface="Courier New" pitchFamily="49" charset="0"/>
              </a:rPr>
              <a:t>.</a:t>
            </a:r>
            <a:r>
              <a:rPr lang="en-US" dirty="0" err="1">
                <a:solidFill>
                  <a:srgbClr val="0000C0"/>
                </a:solidFill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;  </a:t>
            </a:r>
            <a:r>
              <a:rPr lang="en-US" dirty="0" smtClean="0">
                <a:latin typeface="Courier New" pitchFamily="49" charset="0"/>
              </a:rPr>
              <a:t>}</a:t>
            </a:r>
          </a:p>
          <a:p>
            <a:pPr marL="342900" indent="-342900">
              <a:buFont typeface="Tele-GroteskNor"/>
              <a:buAutoNum type="arabicPeriod"/>
            </a:pPr>
            <a:r>
              <a:rPr lang="en-US" dirty="0" smtClean="0">
                <a:latin typeface="Courier New" pitchFamily="49" charset="0"/>
              </a:rPr>
              <a:t> </a:t>
            </a:r>
            <a:r>
              <a:rPr lang="en-US" dirty="0" smtClean="0">
                <a:solidFill>
                  <a:srgbClr val="3F7F5F"/>
                </a:solidFill>
                <a:latin typeface="Courier New" pitchFamily="49" charset="0"/>
              </a:rPr>
              <a:t>//...</a:t>
            </a:r>
            <a:endParaRPr lang="en-US" dirty="0" smtClean="0">
              <a:latin typeface="Courier New" pitchFamily="49" charset="0"/>
            </a:endParaRPr>
          </a:p>
          <a:p>
            <a:pPr marL="342900" indent="-342900">
              <a:buFont typeface="Tele-GroteskNor"/>
              <a:buAutoNum type="arabicPeriod"/>
            </a:pPr>
            <a:r>
              <a:rPr lang="en-US" dirty="0">
                <a:latin typeface="Courier New" pitchFamily="49" charset="0"/>
              </a:rPr>
              <a:t>}</a:t>
            </a:r>
          </a:p>
          <a:p>
            <a:pPr marL="342900" indent="-342900">
              <a:buFont typeface="Tele-GroteskNor"/>
              <a:buAutoNum type="arabicPeriod"/>
            </a:pPr>
            <a:endParaRPr lang="en-US" dirty="0" smtClean="0">
              <a:solidFill>
                <a:srgbClr val="3F7F5F"/>
              </a:solidFill>
              <a:latin typeface="Courier New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86945" y="3750211"/>
            <a:ext cx="836552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Tele-GroteskNor"/>
              <a:buAutoNum type="arabicPeriod"/>
            </a:pP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bean </a:t>
            </a:r>
            <a:r>
              <a:rPr lang="en-US" dirty="0">
                <a:solidFill>
                  <a:srgbClr val="7F007F"/>
                </a:solidFill>
                <a:latin typeface="Courier New" pitchFamily="49" charset="0"/>
              </a:rPr>
              <a:t>id</a:t>
            </a:r>
            <a:r>
              <a:rPr lang="en-US" dirty="0">
                <a:latin typeface="Courier New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i="1" dirty="0" err="1">
                <a:solidFill>
                  <a:srgbClr val="2A00FF"/>
                </a:solidFill>
                <a:latin typeface="Courier New" pitchFamily="49" charset="0"/>
              </a:rPr>
              <a:t>exampleBean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 </a:t>
            </a:r>
            <a:r>
              <a:rPr lang="en-US" i="1" dirty="0">
                <a:solidFill>
                  <a:srgbClr val="7F007F"/>
                </a:solidFill>
                <a:latin typeface="Courier New" pitchFamily="49" charset="0"/>
              </a:rPr>
              <a:t>class</a:t>
            </a:r>
            <a:r>
              <a:rPr lang="en-US" i="1" dirty="0">
                <a:latin typeface="Courier New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”</a:t>
            </a:r>
            <a:r>
              <a:rPr lang="en-US" i="1" dirty="0" err="1">
                <a:solidFill>
                  <a:srgbClr val="2A00FF"/>
                </a:solidFill>
                <a:latin typeface="Courier New" pitchFamily="49" charset="0"/>
              </a:rPr>
              <a:t>org.example.ExampleBean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 </a:t>
            </a:r>
            <a:r>
              <a:rPr lang="en-US" i="1" dirty="0">
                <a:latin typeface="Courier New" pitchFamily="49" charset="0"/>
              </a:rPr>
              <a:t>"</a:t>
            </a:r>
            <a:r>
              <a:rPr lang="en-US" i="1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 marL="342900" indent="-342900">
              <a:buFont typeface="Tele-GroteskNor"/>
              <a:buAutoNum type="arabicPeriod"/>
            </a:pP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   &lt;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property </a:t>
            </a:r>
            <a:r>
              <a:rPr lang="en-US" dirty="0">
                <a:solidFill>
                  <a:srgbClr val="7F007F"/>
                </a:solidFill>
                <a:latin typeface="Courier New" pitchFamily="49" charset="0"/>
              </a:rPr>
              <a:t>name</a:t>
            </a:r>
            <a:r>
              <a:rPr lang="en-US" dirty="0">
                <a:latin typeface="Courier New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i="1" dirty="0" err="1">
                <a:solidFill>
                  <a:srgbClr val="2A00FF"/>
                </a:solidFill>
                <a:latin typeface="Courier New" pitchFamily="49" charset="0"/>
              </a:rPr>
              <a:t>beanOne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i="1" dirty="0">
                <a:solidFill>
                  <a:srgbClr val="008080"/>
                </a:solidFill>
                <a:latin typeface="Courier New" pitchFamily="49" charset="0"/>
              </a:rPr>
              <a:t>&gt;&lt;</a:t>
            </a:r>
            <a:r>
              <a:rPr lang="en-US" i="1" dirty="0">
                <a:solidFill>
                  <a:srgbClr val="3F7F7F"/>
                </a:solidFill>
                <a:latin typeface="Courier New" pitchFamily="49" charset="0"/>
              </a:rPr>
              <a:t>ref </a:t>
            </a:r>
            <a:r>
              <a:rPr lang="en-US" i="1" dirty="0">
                <a:solidFill>
                  <a:srgbClr val="7F007F"/>
                </a:solidFill>
                <a:latin typeface="Courier New" pitchFamily="49" charset="0"/>
              </a:rPr>
              <a:t>bean</a:t>
            </a:r>
            <a:r>
              <a:rPr lang="en-US" i="1" dirty="0">
                <a:latin typeface="Courier New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i="1" dirty="0" err="1">
                <a:solidFill>
                  <a:srgbClr val="2A00FF"/>
                </a:solidFill>
                <a:latin typeface="Courier New" pitchFamily="49" charset="0"/>
              </a:rPr>
              <a:t>anotherExampleBean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 </a:t>
            </a:r>
            <a:r>
              <a:rPr lang="en-US" i="1" dirty="0">
                <a:solidFill>
                  <a:srgbClr val="008080"/>
                </a:solidFill>
                <a:latin typeface="Courier New" pitchFamily="49" charset="0"/>
              </a:rPr>
              <a:t>/&gt;&lt;/</a:t>
            </a:r>
            <a:r>
              <a:rPr lang="en-US" i="1" dirty="0">
                <a:solidFill>
                  <a:srgbClr val="3F7F7F"/>
                </a:solidFill>
                <a:latin typeface="Courier New" pitchFamily="49" charset="0"/>
              </a:rPr>
              <a:t>property</a:t>
            </a:r>
            <a:r>
              <a:rPr lang="en-US" i="1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 marL="342900" indent="-342900">
              <a:buFont typeface="Tele-GroteskNor"/>
              <a:buAutoNum type="arabicPeriod"/>
            </a:pP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   &lt;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property </a:t>
            </a:r>
            <a:r>
              <a:rPr lang="en-US" dirty="0">
                <a:solidFill>
                  <a:srgbClr val="7F007F"/>
                </a:solidFill>
                <a:latin typeface="Courier New" pitchFamily="49" charset="0"/>
              </a:rPr>
              <a:t>name</a:t>
            </a:r>
            <a:r>
              <a:rPr lang="en-US" dirty="0">
                <a:latin typeface="Courier New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i="1" dirty="0" err="1">
                <a:solidFill>
                  <a:srgbClr val="2A00FF"/>
                </a:solidFill>
                <a:latin typeface="Courier New" pitchFamily="49" charset="0"/>
              </a:rPr>
              <a:t>beanTwo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i="1" dirty="0">
                <a:solidFill>
                  <a:srgbClr val="008080"/>
                </a:solidFill>
                <a:latin typeface="Courier New" pitchFamily="49" charset="0"/>
              </a:rPr>
              <a:t>&gt;&lt;</a:t>
            </a:r>
            <a:r>
              <a:rPr lang="en-US" i="1" dirty="0">
                <a:solidFill>
                  <a:srgbClr val="3F7F7F"/>
                </a:solidFill>
                <a:latin typeface="Courier New" pitchFamily="49" charset="0"/>
              </a:rPr>
              <a:t>ref </a:t>
            </a:r>
            <a:r>
              <a:rPr lang="en-US" i="1" dirty="0">
                <a:solidFill>
                  <a:srgbClr val="7F007F"/>
                </a:solidFill>
                <a:latin typeface="Courier New" pitchFamily="49" charset="0"/>
              </a:rPr>
              <a:t>bean</a:t>
            </a:r>
            <a:r>
              <a:rPr lang="en-US" i="1" dirty="0">
                <a:latin typeface="Courier New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i="1" dirty="0" err="1">
                <a:solidFill>
                  <a:srgbClr val="2A00FF"/>
                </a:solidFill>
                <a:latin typeface="Courier New" pitchFamily="49" charset="0"/>
              </a:rPr>
              <a:t>yetAnotherBean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 </a:t>
            </a:r>
            <a:r>
              <a:rPr lang="en-US" i="1" dirty="0">
                <a:solidFill>
                  <a:srgbClr val="008080"/>
                </a:solidFill>
                <a:latin typeface="Courier New" pitchFamily="49" charset="0"/>
              </a:rPr>
              <a:t>/&gt;&lt;/</a:t>
            </a:r>
            <a:r>
              <a:rPr lang="en-US" i="1" dirty="0">
                <a:solidFill>
                  <a:srgbClr val="3F7F7F"/>
                </a:solidFill>
                <a:latin typeface="Courier New" pitchFamily="49" charset="0"/>
              </a:rPr>
              <a:t>property</a:t>
            </a:r>
            <a:r>
              <a:rPr lang="en-US" i="1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 marL="342900" indent="-342900">
              <a:buFont typeface="Tele-GroteskNor"/>
              <a:buAutoNum type="arabicPeriod"/>
            </a:pP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   &lt;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property </a:t>
            </a:r>
            <a:r>
              <a:rPr lang="en-US" dirty="0">
                <a:solidFill>
                  <a:srgbClr val="7F007F"/>
                </a:solidFill>
                <a:latin typeface="Courier New" pitchFamily="49" charset="0"/>
              </a:rPr>
              <a:t>name</a:t>
            </a:r>
            <a:r>
              <a:rPr lang="en-US" dirty="0">
                <a:latin typeface="Courier New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i="1" dirty="0" err="1">
                <a:solidFill>
                  <a:srgbClr val="2A00FF"/>
                </a:solidFill>
                <a:latin typeface="Courier New" pitchFamily="49" charset="0"/>
              </a:rPr>
              <a:t>integerProperty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i="1" dirty="0">
                <a:solidFill>
                  <a:srgbClr val="008080"/>
                </a:solidFill>
                <a:latin typeface="Courier New" pitchFamily="49" charset="0"/>
              </a:rPr>
              <a:t>&gt;&lt;</a:t>
            </a:r>
            <a:r>
              <a:rPr lang="en-US" i="1" dirty="0">
                <a:solidFill>
                  <a:srgbClr val="3F7F7F"/>
                </a:solidFill>
                <a:latin typeface="Courier New" pitchFamily="49" charset="0"/>
              </a:rPr>
              <a:t>value</a:t>
            </a:r>
            <a:r>
              <a:rPr lang="en-US" i="1" dirty="0">
                <a:solidFill>
                  <a:srgbClr val="008080"/>
                </a:solidFill>
                <a:latin typeface="Courier New" pitchFamily="49" charset="0"/>
              </a:rPr>
              <a:t>&gt;</a:t>
            </a:r>
            <a:r>
              <a:rPr lang="en-US" i="1" dirty="0">
                <a:latin typeface="Courier New" pitchFamily="49" charset="0"/>
              </a:rPr>
              <a:t>1</a:t>
            </a:r>
            <a:r>
              <a:rPr lang="en-US" i="1" dirty="0">
                <a:solidFill>
                  <a:srgbClr val="008080"/>
                </a:solidFill>
                <a:latin typeface="Courier New" pitchFamily="49" charset="0"/>
              </a:rPr>
              <a:t>&lt;/</a:t>
            </a:r>
            <a:r>
              <a:rPr lang="en-US" i="1" dirty="0">
                <a:solidFill>
                  <a:srgbClr val="3F7F7F"/>
                </a:solidFill>
                <a:latin typeface="Courier New" pitchFamily="49" charset="0"/>
              </a:rPr>
              <a:t>value</a:t>
            </a:r>
            <a:r>
              <a:rPr lang="en-US" i="1" dirty="0">
                <a:solidFill>
                  <a:srgbClr val="008080"/>
                </a:solidFill>
                <a:latin typeface="Courier New" pitchFamily="49" charset="0"/>
              </a:rPr>
              <a:t>&gt;&lt;/</a:t>
            </a:r>
            <a:r>
              <a:rPr lang="en-US" i="1" dirty="0">
                <a:solidFill>
                  <a:srgbClr val="3F7F7F"/>
                </a:solidFill>
                <a:latin typeface="Courier New" pitchFamily="49" charset="0"/>
              </a:rPr>
              <a:t>property</a:t>
            </a:r>
            <a:r>
              <a:rPr lang="en-US" i="1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 marL="342900" indent="-342900">
              <a:buFont typeface="Tele-GroteskNor"/>
              <a:buAutoNum type="arabicPeriod"/>
            </a:pP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&lt;/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bean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7833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85" y="544146"/>
            <a:ext cx="73025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0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0114" y="725215"/>
            <a:ext cx="6201273" cy="3752192"/>
          </a:xfrm>
        </p:spPr>
        <p:txBody>
          <a:bodyPr/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Вместо написания конфигурации в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XML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можно размечать сами классы аннотациями</a:t>
            </a:r>
          </a:p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Поддерживаются также аннотации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J2EE CDI,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такие как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@Resource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В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XML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-контексте достаточно будет просто указать пакет на для сканирования на предмет аннотированных 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классов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Часть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аннотаций являются «стереотипами», они указывают контейнеру роль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бина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@Component @Controller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@Service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@Repository</a:t>
            </a:r>
            <a:endParaRPr lang="ru-RU" sz="1600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ru-RU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-442750" y="125959"/>
            <a:ext cx="7407000" cy="66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ru-RU">
                <a:latin typeface="Courier New" charset="0"/>
                <a:ea typeface="Courier New" charset="0"/>
                <a:cs typeface="Courier New" charset="0"/>
              </a:rPr>
              <a:t>Конфигурация аннотациями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99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0114" y="725215"/>
            <a:ext cx="6201273" cy="3752192"/>
          </a:xfrm>
        </p:spPr>
        <p:txBody>
          <a:bodyPr/>
          <a:lstStyle/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urier New" pitchFamily="49" charset="0"/>
              </a:rPr>
              <a:t>@Service</a:t>
            </a: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urier New" pitchFamily="49" charset="0"/>
              </a:rPr>
              <a:t>@Scope(value=“prototype”)</a:t>
            </a: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</a:rPr>
              <a:t>class</a:t>
            </a:r>
            <a:r>
              <a:rPr lang="en-US" sz="1400" dirty="0" smtClean="0">
                <a:latin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</a:rPr>
              <a:t>ExampleBean</a:t>
            </a:r>
            <a:r>
              <a:rPr lang="en-US" sz="1400" dirty="0">
                <a:latin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</a:rPr>
              <a:t>{</a:t>
            </a:r>
          </a:p>
          <a:p>
            <a:pPr marL="342900" lvl="4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dirty="0" smtClean="0">
                <a:latin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</a:rPr>
              <a:t>AnotherBean</a:t>
            </a:r>
            <a:r>
              <a:rPr lang="en-US" dirty="0" smtClean="0">
                <a:latin typeface="Courier New" pitchFamily="49" charset="0"/>
              </a:rPr>
              <a:t> </a:t>
            </a:r>
            <a:r>
              <a:rPr lang="en-US" dirty="0" err="1">
                <a:solidFill>
                  <a:srgbClr val="0000C0"/>
                </a:solidFill>
                <a:latin typeface="Courier New" pitchFamily="49" charset="0"/>
              </a:rPr>
              <a:t>beanOne</a:t>
            </a:r>
            <a:r>
              <a:rPr lang="en-US" dirty="0" smtClean="0">
                <a:latin typeface="Courier New" pitchFamily="49" charset="0"/>
              </a:rPr>
              <a:t>;</a:t>
            </a:r>
          </a:p>
          <a:p>
            <a:pPr marL="342900" lvl="3" indent="-342900">
              <a:spcAft>
                <a:spcPts val="0"/>
              </a:spcAft>
              <a:buSzPct val="100000"/>
              <a:buFont typeface="Tele-GroteskNor"/>
              <a:buAutoNum type="arabicPeriod"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</a:rPr>
              <a:t>YetAnotherBean</a:t>
            </a:r>
            <a:r>
              <a:rPr lang="en-US" sz="1400" dirty="0" smtClean="0">
                <a:latin typeface="Courier New" pitchFamily="49" charset="0"/>
              </a:rPr>
              <a:t> </a:t>
            </a:r>
            <a:r>
              <a:rPr lang="en-US" sz="1400" dirty="0" err="1">
                <a:solidFill>
                  <a:srgbClr val="0000C0"/>
                </a:solidFill>
                <a:latin typeface="Courier New" pitchFamily="49" charset="0"/>
              </a:rPr>
              <a:t>beanTwo</a:t>
            </a:r>
            <a:r>
              <a:rPr lang="en-US" sz="1400" dirty="0" smtClean="0">
                <a:latin typeface="Courier New" pitchFamily="49" charset="0"/>
              </a:rPr>
              <a:t>;</a:t>
            </a:r>
          </a:p>
          <a:p>
            <a:pPr marL="342900" lvl="3" indent="-342900">
              <a:spcAft>
                <a:spcPts val="0"/>
              </a:spcAft>
              <a:buSzPct val="100000"/>
              <a:buFont typeface="Tele-GroteskNor"/>
              <a:buAutoNum type="arabicPeriod"/>
            </a:pPr>
            <a:endParaRPr lang="en-US" sz="1400" dirty="0" smtClean="0">
              <a:latin typeface="Courier New" pitchFamily="49" charset="0"/>
            </a:endParaRP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 smtClean="0">
                <a:latin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</a:rPr>
              <a:t>Autowired</a:t>
            </a:r>
            <a:endParaRPr lang="en-US" sz="1400" dirty="0">
              <a:latin typeface="Courier New" pitchFamily="49" charset="0"/>
            </a:endParaRP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>
                <a:solidFill>
                  <a:srgbClr val="7F0055"/>
                </a:solidFill>
                <a:latin typeface="Courier New" pitchFamily="49" charset="0"/>
              </a:rPr>
              <a:t>public</a:t>
            </a:r>
            <a:r>
              <a:rPr lang="en-US" sz="1400" dirty="0">
                <a:latin typeface="Courier New" pitchFamily="49" charset="0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Courier New" pitchFamily="49" charset="0"/>
              </a:rPr>
              <a:t>void</a:t>
            </a:r>
            <a:r>
              <a:rPr lang="en-US" sz="1400" dirty="0">
                <a:latin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</a:rPr>
              <a:t>setBeanOne</a:t>
            </a:r>
            <a:r>
              <a:rPr lang="en-US" sz="1400" dirty="0">
                <a:latin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</a:rPr>
              <a:t>AnotherBean</a:t>
            </a:r>
            <a:r>
              <a:rPr lang="en-US" sz="1400" dirty="0">
                <a:latin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</a:rPr>
              <a:t>beanOne</a:t>
            </a:r>
            <a:r>
              <a:rPr lang="en-US" sz="1400" dirty="0">
                <a:latin typeface="Courier New" pitchFamily="49" charset="0"/>
              </a:rPr>
              <a:t>) {</a:t>
            </a: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>
                <a:solidFill>
                  <a:srgbClr val="7F0055"/>
                </a:solidFill>
                <a:latin typeface="Courier New" pitchFamily="49" charset="0"/>
              </a:rPr>
              <a:t>    </a:t>
            </a:r>
            <a:r>
              <a:rPr lang="en-US" sz="1400" dirty="0" err="1">
                <a:solidFill>
                  <a:srgbClr val="7F0055"/>
                </a:solidFill>
                <a:latin typeface="Courier New" pitchFamily="49" charset="0"/>
              </a:rPr>
              <a:t>this</a:t>
            </a:r>
            <a:r>
              <a:rPr lang="en-US" sz="1400" dirty="0" err="1">
                <a:latin typeface="Courier New" pitchFamily="49" charset="0"/>
              </a:rPr>
              <a:t>.</a:t>
            </a:r>
            <a:r>
              <a:rPr lang="en-US" sz="1400" dirty="0" err="1">
                <a:solidFill>
                  <a:srgbClr val="0000C0"/>
                </a:solidFill>
                <a:latin typeface="Courier New" pitchFamily="49" charset="0"/>
              </a:rPr>
              <a:t>beanOne</a:t>
            </a:r>
            <a:r>
              <a:rPr lang="en-US" sz="1400" dirty="0">
                <a:latin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</a:rPr>
              <a:t>beanOne</a:t>
            </a:r>
            <a:r>
              <a:rPr lang="en-US" sz="1400" dirty="0">
                <a:latin typeface="Courier New" pitchFamily="49" charset="0"/>
              </a:rPr>
              <a:t>;  </a:t>
            </a:r>
            <a:r>
              <a:rPr lang="en-US" sz="1400" dirty="0" smtClean="0">
                <a:latin typeface="Courier New" pitchFamily="49" charset="0"/>
              </a:rPr>
              <a:t>}</a:t>
            </a: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endParaRPr lang="en-US" sz="1400" dirty="0" smtClean="0">
              <a:latin typeface="Courier New" pitchFamily="49" charset="0"/>
            </a:endParaRP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 smtClean="0">
                <a:latin typeface="Courier New" pitchFamily="49" charset="0"/>
              </a:rPr>
              <a:t>@</a:t>
            </a:r>
            <a:r>
              <a:rPr lang="en-US" sz="1400" dirty="0" err="1">
                <a:latin typeface="Courier New" pitchFamily="49" charset="0"/>
              </a:rPr>
              <a:t>Autowired</a:t>
            </a:r>
            <a:endParaRPr lang="en-US" sz="1400" dirty="0">
              <a:latin typeface="Courier New" pitchFamily="49" charset="0"/>
            </a:endParaRP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</a:rPr>
              <a:t>public</a:t>
            </a:r>
            <a:r>
              <a:rPr lang="en-US" sz="1400" dirty="0" smtClean="0">
                <a:latin typeface="Courier New" pitchFamily="49" charset="0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Courier New" pitchFamily="49" charset="0"/>
              </a:rPr>
              <a:t>void</a:t>
            </a:r>
            <a:r>
              <a:rPr lang="en-US" sz="1400" dirty="0">
                <a:latin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</a:rPr>
              <a:t>setBeanTwo</a:t>
            </a:r>
            <a:r>
              <a:rPr lang="en-US" sz="1400" dirty="0">
                <a:latin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</a:rPr>
              <a:t>YetAnotherBean</a:t>
            </a:r>
            <a:r>
              <a:rPr lang="en-US" sz="1400" dirty="0">
                <a:latin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</a:rPr>
              <a:t>beanTwo</a:t>
            </a:r>
            <a:r>
              <a:rPr lang="en-US" sz="1400" dirty="0">
                <a:latin typeface="Courier New" pitchFamily="49" charset="0"/>
              </a:rPr>
              <a:t>) {</a:t>
            </a: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>
                <a:solidFill>
                  <a:srgbClr val="7F0055"/>
                </a:solidFill>
                <a:latin typeface="Courier New" pitchFamily="49" charset="0"/>
              </a:rPr>
              <a:t>    </a:t>
            </a:r>
            <a:r>
              <a:rPr lang="en-US" sz="1400" dirty="0" err="1">
                <a:solidFill>
                  <a:srgbClr val="7F0055"/>
                </a:solidFill>
                <a:latin typeface="Courier New" pitchFamily="49" charset="0"/>
              </a:rPr>
              <a:t>this</a:t>
            </a:r>
            <a:r>
              <a:rPr lang="en-US" sz="1400" dirty="0" err="1">
                <a:latin typeface="Courier New" pitchFamily="49" charset="0"/>
              </a:rPr>
              <a:t>.</a:t>
            </a:r>
            <a:r>
              <a:rPr lang="en-US" sz="1400" dirty="0" err="1">
                <a:solidFill>
                  <a:srgbClr val="0000C0"/>
                </a:solidFill>
                <a:latin typeface="Courier New" pitchFamily="49" charset="0"/>
              </a:rPr>
              <a:t>beanTwo</a:t>
            </a:r>
            <a:r>
              <a:rPr lang="en-US" sz="1400" dirty="0">
                <a:latin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</a:rPr>
              <a:t>beanTwo</a:t>
            </a:r>
            <a:r>
              <a:rPr lang="en-US" sz="1400" dirty="0">
                <a:latin typeface="Courier New" pitchFamily="49" charset="0"/>
              </a:rPr>
              <a:t>;  } </a:t>
            </a: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 smtClean="0">
                <a:latin typeface="Courier New" pitchFamily="49" charset="0"/>
              </a:rPr>
              <a:t>}</a:t>
            </a:r>
            <a:endParaRPr lang="en-US" sz="1400" dirty="0">
              <a:latin typeface="Courier New" pitchFamily="49" charset="0"/>
            </a:endParaRPr>
          </a:p>
          <a:p>
            <a:pPr>
              <a:spcAft>
                <a:spcPts val="0"/>
              </a:spcAft>
            </a:pP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-442750" y="125959"/>
            <a:ext cx="7407000" cy="66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ru-RU">
                <a:latin typeface="Courier New" charset="0"/>
                <a:ea typeface="Courier New" charset="0"/>
                <a:cs typeface="Courier New" charset="0"/>
              </a:rPr>
              <a:t>Конфигурация аннотациями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83" y="666449"/>
            <a:ext cx="3729102" cy="172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2277"/>
            <a:ext cx="4513385" cy="663000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Anonymous vs ID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45762" y="847881"/>
            <a:ext cx="7407000" cy="3172500"/>
          </a:xfrm>
        </p:spPr>
        <p:txBody>
          <a:bodyPr/>
          <a:lstStyle/>
          <a:p>
            <a:r>
              <a:rPr lang="ru-RU" dirty="0" err="1">
                <a:latin typeface="Courier New" charset="0"/>
                <a:ea typeface="Courier New" charset="0"/>
                <a:cs typeface="Courier New" charset="0"/>
              </a:rPr>
              <a:t>Бины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которые не входят в зависимости могут быть </a:t>
            </a:r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анонимными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У 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этого </a:t>
            </a:r>
            <a:r>
              <a:rPr lang="ru-RU" dirty="0" err="1">
                <a:latin typeface="Courier New" charset="0"/>
                <a:ea typeface="Courier New" charset="0"/>
                <a:cs typeface="Courier New" charset="0"/>
              </a:rPr>
              <a:t>бина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 объявлен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id 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и его можно </a:t>
            </a:r>
            <a:r>
              <a:rPr lang="ru-RU" dirty="0" err="1">
                <a:latin typeface="Courier New" charset="0"/>
                <a:ea typeface="Courier New" charset="0"/>
                <a:cs typeface="Courier New" charset="0"/>
              </a:rPr>
              <a:t>инжектить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 в другие </a:t>
            </a:r>
            <a:r>
              <a:rPr lang="ru-RU" dirty="0" err="1" smtClean="0">
                <a:latin typeface="Courier New" charset="0"/>
                <a:ea typeface="Courier New" charset="0"/>
                <a:cs typeface="Courier New" charset="0"/>
              </a:rPr>
              <a:t>бины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ru-RU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У этого </a:t>
            </a:r>
            <a:r>
              <a:rPr lang="ru-RU" dirty="0" err="1">
                <a:latin typeface="Courier New" charset="0"/>
                <a:ea typeface="Courier New" charset="0"/>
                <a:cs typeface="Courier New" charset="0"/>
              </a:rPr>
              <a:t>бина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 не объявлен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id 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и </a:t>
            </a:r>
            <a:r>
              <a:rPr lang="ru-RU" dirty="0" err="1">
                <a:latin typeface="Courier New" charset="0"/>
                <a:ea typeface="Courier New" charset="0"/>
                <a:cs typeface="Courier New" charset="0"/>
              </a:rPr>
              <a:t>инжектить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 его нельзя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02475" y="2069695"/>
            <a:ext cx="84345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03263" lvl="1" indent="-342900">
              <a:buFont typeface="Tele-GroteskNor"/>
              <a:buAutoNum type="arabicPeriod"/>
            </a:pPr>
            <a:r>
              <a:rPr lang="en-US" sz="1800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sz="1800" dirty="0">
                <a:solidFill>
                  <a:srgbClr val="3F7F7F"/>
                </a:solidFill>
                <a:latin typeface="Courier New" pitchFamily="49" charset="0"/>
              </a:rPr>
              <a:t>bean </a:t>
            </a:r>
            <a:r>
              <a:rPr lang="en-US" sz="1800" dirty="0">
                <a:solidFill>
                  <a:srgbClr val="7F007F"/>
                </a:solidFill>
                <a:latin typeface="Courier New" pitchFamily="49" charset="0"/>
              </a:rPr>
              <a:t>id</a:t>
            </a:r>
            <a:r>
              <a:rPr lang="en-US" sz="1800" dirty="0">
                <a:latin typeface="Courier New" pitchFamily="49" charset="0"/>
              </a:rPr>
              <a:t>=</a:t>
            </a:r>
            <a:r>
              <a:rPr lang="en-US" sz="1800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sz="1800" i="1" dirty="0" err="1">
                <a:solidFill>
                  <a:srgbClr val="2A00FF"/>
                </a:solidFill>
                <a:latin typeface="Courier New" pitchFamily="49" charset="0"/>
              </a:rPr>
              <a:t>exampleBean</a:t>
            </a:r>
            <a:r>
              <a:rPr lang="en-US" sz="1800" i="1" dirty="0">
                <a:solidFill>
                  <a:srgbClr val="2A00FF"/>
                </a:solidFill>
                <a:latin typeface="Courier New" pitchFamily="49" charset="0"/>
              </a:rPr>
              <a:t>" </a:t>
            </a:r>
            <a:r>
              <a:rPr lang="en-US" sz="1800" i="1" dirty="0">
                <a:solidFill>
                  <a:srgbClr val="7F007F"/>
                </a:solidFill>
                <a:latin typeface="Courier New" pitchFamily="49" charset="0"/>
              </a:rPr>
              <a:t>class</a:t>
            </a:r>
            <a:r>
              <a:rPr lang="en-US" sz="1800" i="1" dirty="0">
                <a:latin typeface="Courier New" pitchFamily="49" charset="0"/>
              </a:rPr>
              <a:t>=</a:t>
            </a:r>
            <a:r>
              <a:rPr lang="en-US" sz="1800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sz="1800" i="1" dirty="0" err="1">
                <a:solidFill>
                  <a:srgbClr val="2A00FF"/>
                </a:solidFill>
                <a:latin typeface="Courier New" pitchFamily="49" charset="0"/>
              </a:rPr>
              <a:t>org.example.ExampleBean</a:t>
            </a:r>
            <a:r>
              <a:rPr lang="en-US" sz="1800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sz="1800" i="1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 marL="703263" lvl="1" indent="-342900">
              <a:buFont typeface="Tele-GroteskNor"/>
              <a:buAutoNum type="arabicPeriod"/>
            </a:pPr>
            <a:r>
              <a:rPr lang="ru-RU" sz="1800" dirty="0">
                <a:solidFill>
                  <a:srgbClr val="008080"/>
                </a:solidFill>
                <a:latin typeface="Courier New" pitchFamily="49" charset="0"/>
              </a:rPr>
              <a:t>   </a:t>
            </a:r>
            <a:r>
              <a:rPr lang="en-US" sz="1800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sz="1800" dirty="0">
                <a:solidFill>
                  <a:srgbClr val="3F7F7F"/>
                </a:solidFill>
                <a:latin typeface="Courier New" pitchFamily="49" charset="0"/>
              </a:rPr>
              <a:t>property </a:t>
            </a:r>
            <a:r>
              <a:rPr lang="en-US" sz="1800" dirty="0">
                <a:solidFill>
                  <a:srgbClr val="7F007F"/>
                </a:solidFill>
                <a:latin typeface="Courier New" pitchFamily="49" charset="0"/>
              </a:rPr>
              <a:t>name</a:t>
            </a:r>
            <a:r>
              <a:rPr lang="en-US" sz="1800" dirty="0">
                <a:latin typeface="Courier New" pitchFamily="49" charset="0"/>
              </a:rPr>
              <a:t>=</a:t>
            </a:r>
            <a:r>
              <a:rPr lang="en-US" sz="1800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sz="1800" i="1" dirty="0" err="1">
                <a:solidFill>
                  <a:srgbClr val="2A00FF"/>
                </a:solidFill>
                <a:latin typeface="Courier New" pitchFamily="49" charset="0"/>
              </a:rPr>
              <a:t>anotherBean</a:t>
            </a:r>
            <a:r>
              <a:rPr lang="en-US" sz="1800" i="1" dirty="0">
                <a:solidFill>
                  <a:srgbClr val="2A00FF"/>
                </a:solidFill>
                <a:latin typeface="Courier New" pitchFamily="49" charset="0"/>
              </a:rPr>
              <a:t>" </a:t>
            </a:r>
            <a:r>
              <a:rPr lang="en-US" sz="1800" i="1" dirty="0">
                <a:solidFill>
                  <a:srgbClr val="7F007F"/>
                </a:solidFill>
                <a:latin typeface="Courier New" pitchFamily="49" charset="0"/>
              </a:rPr>
              <a:t>ref</a:t>
            </a:r>
            <a:r>
              <a:rPr lang="en-US" sz="1800" i="1" dirty="0">
                <a:latin typeface="Courier New" pitchFamily="49" charset="0"/>
              </a:rPr>
              <a:t>=</a:t>
            </a:r>
            <a:r>
              <a:rPr lang="en-US" sz="1800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sz="1800" i="1" dirty="0" err="1">
                <a:solidFill>
                  <a:srgbClr val="2A00FF"/>
                </a:solidFill>
                <a:latin typeface="Courier New" pitchFamily="49" charset="0"/>
              </a:rPr>
              <a:t>someOtherBean</a:t>
            </a:r>
            <a:r>
              <a:rPr lang="en-US" sz="1800" i="1" dirty="0">
                <a:solidFill>
                  <a:srgbClr val="2A00FF"/>
                </a:solidFill>
                <a:latin typeface="Courier New" pitchFamily="49" charset="0"/>
              </a:rPr>
              <a:t>" </a:t>
            </a:r>
            <a:r>
              <a:rPr lang="en-US" sz="1800" i="1" dirty="0">
                <a:solidFill>
                  <a:srgbClr val="008080"/>
                </a:solidFill>
                <a:latin typeface="Courier New" pitchFamily="49" charset="0"/>
              </a:rPr>
              <a:t>/&gt;</a:t>
            </a:r>
          </a:p>
          <a:p>
            <a:pPr marL="703263" lvl="1" indent="-342900">
              <a:buFont typeface="Tele-GroteskNor"/>
              <a:buAutoNum type="arabicPeriod"/>
            </a:pPr>
            <a:r>
              <a:rPr lang="en-US" sz="1800" dirty="0">
                <a:solidFill>
                  <a:srgbClr val="008080"/>
                </a:solidFill>
                <a:latin typeface="Courier New" pitchFamily="49" charset="0"/>
              </a:rPr>
              <a:t>&lt;/</a:t>
            </a:r>
            <a:r>
              <a:rPr lang="en-US" sz="1800" dirty="0">
                <a:solidFill>
                  <a:srgbClr val="3F7F7F"/>
                </a:solidFill>
                <a:latin typeface="Courier New" pitchFamily="49" charset="0"/>
              </a:rPr>
              <a:t>bean</a:t>
            </a:r>
            <a:r>
              <a:rPr lang="en-US" sz="1800" dirty="0">
                <a:solidFill>
                  <a:srgbClr val="008080"/>
                </a:solidFill>
                <a:latin typeface="Courier New" pitchFamily="49" charset="0"/>
              </a:rPr>
              <a:t>&gt;</a:t>
            </a:r>
            <a:endParaRPr lang="ru-RU" sz="1800" dirty="0"/>
          </a:p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02475" y="3553598"/>
            <a:ext cx="860797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03263" lvl="1" indent="-342900">
              <a:buClr>
                <a:srgbClr val="E20074"/>
              </a:buClr>
              <a:buFont typeface="Tele-GroteskNor"/>
              <a:buAutoNum type="arabicPeriod"/>
            </a:pPr>
            <a:r>
              <a:rPr lang="en-US" sz="1800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sz="1800" dirty="0">
                <a:solidFill>
                  <a:srgbClr val="3F7F7F"/>
                </a:solidFill>
                <a:latin typeface="Courier New" pitchFamily="49" charset="0"/>
              </a:rPr>
              <a:t>bean </a:t>
            </a:r>
            <a:r>
              <a:rPr lang="en-US" sz="1800" i="1" dirty="0">
                <a:solidFill>
                  <a:srgbClr val="7F007F"/>
                </a:solidFill>
                <a:latin typeface="Courier New" pitchFamily="49" charset="0"/>
              </a:rPr>
              <a:t>class</a:t>
            </a:r>
            <a:r>
              <a:rPr lang="en-US" sz="1800" i="1" dirty="0">
                <a:latin typeface="Courier New" pitchFamily="49" charset="0"/>
              </a:rPr>
              <a:t>=</a:t>
            </a:r>
            <a:r>
              <a:rPr lang="en-US" sz="1800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sz="1800" i="1" dirty="0" err="1">
                <a:solidFill>
                  <a:srgbClr val="2A00FF"/>
                </a:solidFill>
                <a:latin typeface="Courier New" pitchFamily="49" charset="0"/>
              </a:rPr>
              <a:t>org.example.ExampleBean</a:t>
            </a:r>
            <a:r>
              <a:rPr lang="en-US" sz="1800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sz="1800" i="1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 marL="703263" lvl="1" indent="-342900">
              <a:buClr>
                <a:srgbClr val="E20074"/>
              </a:buClr>
              <a:buFont typeface="Tele-GroteskNor"/>
              <a:buAutoNum type="arabicPeriod"/>
            </a:pPr>
            <a:r>
              <a:rPr lang="ru-RU" sz="1800" dirty="0">
                <a:solidFill>
                  <a:srgbClr val="008080"/>
                </a:solidFill>
                <a:latin typeface="Courier New" pitchFamily="49" charset="0"/>
              </a:rPr>
              <a:t>   </a:t>
            </a:r>
            <a:r>
              <a:rPr lang="en-US" sz="1800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sz="1800" dirty="0">
                <a:solidFill>
                  <a:srgbClr val="3F7F7F"/>
                </a:solidFill>
                <a:latin typeface="Courier New" pitchFamily="49" charset="0"/>
              </a:rPr>
              <a:t>property </a:t>
            </a:r>
            <a:r>
              <a:rPr lang="en-US" sz="1800" dirty="0">
                <a:solidFill>
                  <a:srgbClr val="7F007F"/>
                </a:solidFill>
                <a:latin typeface="Courier New" pitchFamily="49" charset="0"/>
              </a:rPr>
              <a:t>name</a:t>
            </a:r>
            <a:r>
              <a:rPr lang="en-US" sz="1800" dirty="0">
                <a:latin typeface="Courier New" pitchFamily="49" charset="0"/>
              </a:rPr>
              <a:t>=</a:t>
            </a:r>
            <a:r>
              <a:rPr lang="en-US" sz="1800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sz="1800" i="1" dirty="0" err="1">
                <a:solidFill>
                  <a:srgbClr val="2A00FF"/>
                </a:solidFill>
                <a:latin typeface="Courier New" pitchFamily="49" charset="0"/>
              </a:rPr>
              <a:t>anotherBean</a:t>
            </a:r>
            <a:r>
              <a:rPr lang="en-US" sz="1800" i="1" dirty="0">
                <a:solidFill>
                  <a:srgbClr val="2A00FF"/>
                </a:solidFill>
                <a:latin typeface="Courier New" pitchFamily="49" charset="0"/>
              </a:rPr>
              <a:t>" </a:t>
            </a:r>
            <a:r>
              <a:rPr lang="en-US" sz="1800" i="1" dirty="0">
                <a:solidFill>
                  <a:srgbClr val="7F007F"/>
                </a:solidFill>
                <a:latin typeface="Courier New" pitchFamily="49" charset="0"/>
              </a:rPr>
              <a:t>ref</a:t>
            </a:r>
            <a:r>
              <a:rPr lang="en-US" sz="1800" i="1" dirty="0">
                <a:latin typeface="Courier New" pitchFamily="49" charset="0"/>
              </a:rPr>
              <a:t>=</a:t>
            </a:r>
            <a:r>
              <a:rPr lang="en-US" sz="1800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sz="1800" i="1" dirty="0" err="1">
                <a:solidFill>
                  <a:srgbClr val="2A00FF"/>
                </a:solidFill>
                <a:latin typeface="Courier New" pitchFamily="49" charset="0"/>
              </a:rPr>
              <a:t>someOtherBean</a:t>
            </a:r>
            <a:r>
              <a:rPr lang="en-US" sz="1800" i="1" dirty="0">
                <a:solidFill>
                  <a:srgbClr val="2A00FF"/>
                </a:solidFill>
                <a:latin typeface="Courier New" pitchFamily="49" charset="0"/>
              </a:rPr>
              <a:t>" </a:t>
            </a:r>
            <a:r>
              <a:rPr lang="en-US" sz="1800" i="1" dirty="0">
                <a:solidFill>
                  <a:srgbClr val="008080"/>
                </a:solidFill>
                <a:latin typeface="Courier New" pitchFamily="49" charset="0"/>
              </a:rPr>
              <a:t>/&gt;</a:t>
            </a:r>
          </a:p>
          <a:p>
            <a:pPr marL="703263" lvl="1" indent="-342900">
              <a:buClr>
                <a:srgbClr val="E20074"/>
              </a:buClr>
              <a:buFont typeface="Tele-GroteskNor"/>
              <a:buAutoNum type="arabicPeriod"/>
            </a:pPr>
            <a:r>
              <a:rPr lang="en-US" sz="1800" dirty="0">
                <a:solidFill>
                  <a:srgbClr val="008080"/>
                </a:solidFill>
                <a:latin typeface="Courier New" pitchFamily="49" charset="0"/>
              </a:rPr>
              <a:t>&lt;/</a:t>
            </a:r>
            <a:r>
              <a:rPr lang="en-US" sz="1800" dirty="0">
                <a:solidFill>
                  <a:srgbClr val="3F7F7F"/>
                </a:solidFill>
                <a:latin typeface="Courier New" pitchFamily="49" charset="0"/>
              </a:rPr>
              <a:t>bean</a:t>
            </a:r>
            <a:r>
              <a:rPr lang="en-US" sz="1800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038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05925"/>
            <a:ext cx="4572000" cy="663000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Bean properties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94121" y="642549"/>
            <a:ext cx="7407000" cy="317250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Dependency injection</a:t>
            </a:r>
            <a:r>
              <a:rPr lang="ru-RU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через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set*-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методы</a:t>
            </a:r>
          </a:p>
          <a:p>
            <a:pPr>
              <a:spcAft>
                <a:spcPts val="0"/>
              </a:spcAft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Через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property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можно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инжектить</a:t>
            </a:r>
            <a:endParaRPr lang="ru-RU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703263" lvl="1" indent="-342900">
              <a:spcAft>
                <a:spcPts val="0"/>
              </a:spcAft>
              <a:buFont typeface="Arial" charset="0"/>
              <a:buChar char="•"/>
            </a:pP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Другие </a:t>
            </a:r>
            <a:r>
              <a:rPr lang="ru-RU" sz="16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бины</a:t>
            </a:r>
            <a:endParaRPr lang="ru-RU" sz="16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703263" lvl="1" indent="-342900">
              <a:spcAft>
                <a:spcPts val="0"/>
              </a:spcAft>
              <a:buFont typeface="Arial" charset="0"/>
              <a:buChar char="•"/>
            </a:pP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Строки, константы</a:t>
            </a:r>
          </a:p>
          <a:p>
            <a:pPr marL="703263" lvl="1" indent="-342900"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Null</a:t>
            </a:r>
          </a:p>
          <a:p>
            <a:pPr>
              <a:spcAft>
                <a:spcPts val="0"/>
              </a:spcAft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Нельзя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инжектить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только значения примитивных 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типов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en-US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en-US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ru-RU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Либо, что одно и то же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ru-RU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775" y="2483069"/>
            <a:ext cx="87104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03263" lvl="1" indent="-342900">
              <a:buFont typeface="Tele-GroteskNor"/>
              <a:buAutoNum type="arabicPeriod"/>
            </a:pPr>
            <a:r>
              <a:rPr lang="en-US" sz="1200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itchFamily="49" charset="0"/>
              </a:rPr>
              <a:t>bean </a:t>
            </a:r>
            <a:r>
              <a:rPr lang="en-US" sz="1200" dirty="0">
                <a:solidFill>
                  <a:srgbClr val="7F007F"/>
                </a:solidFill>
                <a:latin typeface="Courier New" pitchFamily="49" charset="0"/>
              </a:rPr>
              <a:t>id</a:t>
            </a:r>
            <a:r>
              <a:rPr lang="en-US" sz="1200" dirty="0">
                <a:latin typeface="Courier New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urier New" pitchFamily="49" charset="0"/>
              </a:rPr>
              <a:t>exampleBean</a:t>
            </a:r>
            <a:r>
              <a:rPr lang="en-US" sz="1200" i="1" dirty="0">
                <a:solidFill>
                  <a:srgbClr val="2A00FF"/>
                </a:solidFill>
                <a:latin typeface="Courier New" pitchFamily="49" charset="0"/>
              </a:rPr>
              <a:t>" </a:t>
            </a:r>
            <a:r>
              <a:rPr lang="en-US" sz="1200" i="1" dirty="0">
                <a:solidFill>
                  <a:srgbClr val="7F007F"/>
                </a:solidFill>
                <a:latin typeface="Courier New" pitchFamily="49" charset="0"/>
              </a:rPr>
              <a:t>class</a:t>
            </a:r>
            <a:r>
              <a:rPr lang="en-US" sz="1200" i="1" dirty="0">
                <a:latin typeface="Courier New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urier New" pitchFamily="49" charset="0"/>
              </a:rPr>
              <a:t>org.example.ExampleBean</a:t>
            </a:r>
            <a:r>
              <a:rPr lang="en-US" sz="1200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sz="1200" i="1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 marL="703263" lvl="1" indent="-342900">
              <a:buFont typeface="Tele-GroteskNor"/>
              <a:buAutoNum type="arabicPeriod"/>
            </a:pPr>
            <a:r>
              <a:rPr lang="en-US" sz="1200" dirty="0">
                <a:solidFill>
                  <a:srgbClr val="008080"/>
                </a:solidFill>
                <a:latin typeface="Courier New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urier New" pitchFamily="49" charset="0"/>
              </a:rPr>
              <a:t>property </a:t>
            </a:r>
            <a:r>
              <a:rPr lang="en-US" sz="1200" dirty="0">
                <a:solidFill>
                  <a:srgbClr val="7F007F"/>
                </a:solidFill>
                <a:latin typeface="Courier New" pitchFamily="49" charset="0"/>
              </a:rPr>
              <a:t>name</a:t>
            </a:r>
            <a:r>
              <a:rPr lang="en-US" sz="1200" dirty="0">
                <a:latin typeface="Courier New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urier New" pitchFamily="49" charset="0"/>
              </a:rPr>
              <a:t>anotherBean</a:t>
            </a:r>
            <a:r>
              <a:rPr lang="en-US" sz="1200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sz="1200" i="1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 marL="703263" lvl="1" indent="-342900">
              <a:buFont typeface="Tele-GroteskNor"/>
              <a:buAutoNum type="arabicPeriod"/>
            </a:pPr>
            <a:r>
              <a:rPr lang="en-US" sz="1200" dirty="0">
                <a:solidFill>
                  <a:srgbClr val="008080"/>
                </a:solidFill>
                <a:latin typeface="Courier New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urier New" pitchFamily="49" charset="0"/>
              </a:rPr>
              <a:t>ref </a:t>
            </a:r>
            <a:r>
              <a:rPr lang="en-US" sz="1200" dirty="0">
                <a:solidFill>
                  <a:srgbClr val="7F007F"/>
                </a:solidFill>
                <a:latin typeface="Courier New" pitchFamily="49" charset="0"/>
              </a:rPr>
              <a:t>bean</a:t>
            </a:r>
            <a:r>
              <a:rPr lang="en-US" sz="1200" dirty="0">
                <a:latin typeface="Courier New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urier New" pitchFamily="49" charset="0"/>
              </a:rPr>
              <a:t>someOtherBean</a:t>
            </a:r>
            <a:r>
              <a:rPr lang="en-US" sz="1200" i="1" dirty="0">
                <a:solidFill>
                  <a:srgbClr val="2A00FF"/>
                </a:solidFill>
                <a:latin typeface="Courier New" pitchFamily="49" charset="0"/>
              </a:rPr>
              <a:t>" </a:t>
            </a:r>
            <a:r>
              <a:rPr lang="en-US" sz="1200" i="1" dirty="0">
                <a:solidFill>
                  <a:srgbClr val="008080"/>
                </a:solidFill>
                <a:latin typeface="Courier New" pitchFamily="49" charset="0"/>
              </a:rPr>
              <a:t>/&gt;</a:t>
            </a:r>
          </a:p>
          <a:p>
            <a:pPr marL="703263" lvl="1" indent="-342900">
              <a:buFont typeface="Tele-GroteskNor"/>
              <a:buAutoNum type="arabicPeriod"/>
            </a:pPr>
            <a:r>
              <a:rPr lang="en-US" sz="1200" dirty="0">
                <a:solidFill>
                  <a:srgbClr val="008080"/>
                </a:solidFill>
                <a:latin typeface="Courier New" pitchFamily="49" charset="0"/>
              </a:rPr>
              <a:t>  &lt;/</a:t>
            </a:r>
            <a:r>
              <a:rPr lang="en-US" sz="1200" dirty="0">
                <a:solidFill>
                  <a:srgbClr val="3F7F7F"/>
                </a:solidFill>
                <a:latin typeface="Courier New" pitchFamily="49" charset="0"/>
              </a:rPr>
              <a:t>property</a:t>
            </a:r>
            <a:r>
              <a:rPr lang="en-US" sz="1200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 marL="703263" lvl="1" indent="-342900">
              <a:buFont typeface="Tele-GroteskNor"/>
              <a:buAutoNum type="arabicPeriod"/>
            </a:pPr>
            <a:r>
              <a:rPr lang="en-US" sz="1200" dirty="0">
                <a:solidFill>
                  <a:srgbClr val="008080"/>
                </a:solidFill>
                <a:latin typeface="Courier New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itchFamily="49" charset="0"/>
              </a:rPr>
              <a:t>bean</a:t>
            </a:r>
            <a:r>
              <a:rPr lang="en-US" sz="1200" dirty="0">
                <a:solidFill>
                  <a:srgbClr val="008080"/>
                </a:solidFill>
                <a:latin typeface="Courier New" pitchFamily="49" charset="0"/>
              </a:rPr>
              <a:t>&gt;</a:t>
            </a:r>
            <a:endParaRPr lang="en-US" sz="1200" dirty="0"/>
          </a:p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16775" y="3920786"/>
            <a:ext cx="904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03263" lvl="1" indent="-342900">
              <a:buFont typeface="Tele-GroteskNor"/>
              <a:buAutoNum type="arabicPeriod"/>
            </a:pPr>
            <a:r>
              <a:rPr lang="en-US" sz="1200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itchFamily="49" charset="0"/>
              </a:rPr>
              <a:t>bean </a:t>
            </a:r>
            <a:r>
              <a:rPr lang="en-US" sz="1200" dirty="0">
                <a:solidFill>
                  <a:srgbClr val="7F007F"/>
                </a:solidFill>
                <a:latin typeface="Courier New" pitchFamily="49" charset="0"/>
              </a:rPr>
              <a:t>id</a:t>
            </a:r>
            <a:r>
              <a:rPr lang="en-US" sz="1200" dirty="0">
                <a:latin typeface="Courier New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urier New" pitchFamily="49" charset="0"/>
              </a:rPr>
              <a:t>exampleBean</a:t>
            </a:r>
            <a:r>
              <a:rPr lang="en-US" sz="1200" i="1" dirty="0">
                <a:solidFill>
                  <a:srgbClr val="2A00FF"/>
                </a:solidFill>
                <a:latin typeface="Courier New" pitchFamily="49" charset="0"/>
              </a:rPr>
              <a:t>" </a:t>
            </a:r>
            <a:r>
              <a:rPr lang="en-US" sz="1200" i="1" dirty="0">
                <a:solidFill>
                  <a:srgbClr val="7F007F"/>
                </a:solidFill>
                <a:latin typeface="Courier New" pitchFamily="49" charset="0"/>
              </a:rPr>
              <a:t>class</a:t>
            </a:r>
            <a:r>
              <a:rPr lang="en-US" sz="1200" i="1" dirty="0">
                <a:latin typeface="Courier New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urier New" pitchFamily="49" charset="0"/>
              </a:rPr>
              <a:t>org.example.ExampleBean</a:t>
            </a:r>
            <a:r>
              <a:rPr lang="en-US" sz="1200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sz="1200" i="1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 marL="703263" lvl="1" indent="-342900">
              <a:buFont typeface="Tele-GroteskNor"/>
              <a:buAutoNum type="arabicPeriod"/>
            </a:pPr>
            <a:r>
              <a:rPr lang="ru-RU" sz="1200" dirty="0">
                <a:solidFill>
                  <a:srgbClr val="008080"/>
                </a:solidFill>
                <a:latin typeface="Courier New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itchFamily="49" charset="0"/>
              </a:rPr>
              <a:t>property </a:t>
            </a:r>
            <a:r>
              <a:rPr lang="en-US" sz="1200" dirty="0">
                <a:solidFill>
                  <a:srgbClr val="7F007F"/>
                </a:solidFill>
                <a:latin typeface="Courier New" pitchFamily="49" charset="0"/>
              </a:rPr>
              <a:t>name</a:t>
            </a:r>
            <a:r>
              <a:rPr lang="en-US" sz="1200" dirty="0">
                <a:latin typeface="Courier New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urier New" pitchFamily="49" charset="0"/>
              </a:rPr>
              <a:t>anotherBean</a:t>
            </a:r>
            <a:r>
              <a:rPr lang="en-US" sz="1200" i="1" dirty="0">
                <a:solidFill>
                  <a:srgbClr val="2A00FF"/>
                </a:solidFill>
                <a:latin typeface="Courier New" pitchFamily="49" charset="0"/>
              </a:rPr>
              <a:t>" </a:t>
            </a:r>
            <a:r>
              <a:rPr lang="en-US" sz="1200" i="1" dirty="0">
                <a:solidFill>
                  <a:srgbClr val="7F007F"/>
                </a:solidFill>
                <a:latin typeface="Courier New" pitchFamily="49" charset="0"/>
              </a:rPr>
              <a:t>ref</a:t>
            </a:r>
            <a:r>
              <a:rPr lang="en-US" sz="1200" i="1" dirty="0">
                <a:latin typeface="Courier New" pitchFamily="49" charset="0"/>
              </a:rPr>
              <a:t>=</a:t>
            </a:r>
            <a:r>
              <a:rPr lang="en-US" sz="1200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sz="1200" i="1" dirty="0" err="1">
                <a:solidFill>
                  <a:srgbClr val="2A00FF"/>
                </a:solidFill>
                <a:latin typeface="Courier New" pitchFamily="49" charset="0"/>
              </a:rPr>
              <a:t>someOtherBean</a:t>
            </a:r>
            <a:r>
              <a:rPr lang="en-US" sz="1200" i="1" dirty="0">
                <a:solidFill>
                  <a:srgbClr val="2A00FF"/>
                </a:solidFill>
                <a:latin typeface="Courier New" pitchFamily="49" charset="0"/>
              </a:rPr>
              <a:t>" </a:t>
            </a:r>
            <a:r>
              <a:rPr lang="en-US" sz="1200" i="1" dirty="0">
                <a:solidFill>
                  <a:srgbClr val="008080"/>
                </a:solidFill>
                <a:latin typeface="Courier New" pitchFamily="49" charset="0"/>
              </a:rPr>
              <a:t>/&gt;</a:t>
            </a:r>
          </a:p>
          <a:p>
            <a:pPr marL="703263" lvl="1" indent="-342900">
              <a:buFont typeface="Tele-GroteskNor"/>
              <a:buAutoNum type="arabicPeriod"/>
            </a:pPr>
            <a:r>
              <a:rPr lang="en-US" sz="1200" dirty="0">
                <a:solidFill>
                  <a:srgbClr val="008080"/>
                </a:solidFill>
                <a:latin typeface="Courier New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itchFamily="49" charset="0"/>
              </a:rPr>
              <a:t>bean</a:t>
            </a:r>
            <a:r>
              <a:rPr lang="en-US" sz="1200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27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2277"/>
            <a:ext cx="3068664" cy="663000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Inner bean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31058" y="635046"/>
            <a:ext cx="7344273" cy="317250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Inner bean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–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«краткий» способ определить зависимость</a:t>
            </a:r>
          </a:p>
          <a:p>
            <a:pPr lvl="1">
              <a:spcAft>
                <a:spcPts val="0"/>
              </a:spcAft>
            </a:pP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Всегда анонимный (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id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игнорируется</a:t>
            </a:r>
            <a:r>
              <a:rPr lang="ru-RU" sz="18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1">
              <a:spcAft>
                <a:spcPts val="0"/>
              </a:spcAft>
            </a:pPr>
            <a:r>
              <a:rPr lang="ru-RU" sz="1800" dirty="0">
                <a:latin typeface="Courier New" charset="0"/>
                <a:ea typeface="Courier New" charset="0"/>
                <a:cs typeface="Courier New" charset="0"/>
              </a:rPr>
              <a:t>Всегда 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prototype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(= non-singleton)</a:t>
            </a:r>
          </a:p>
          <a:p>
            <a:pPr>
              <a:spcAft>
                <a:spcPts val="0"/>
              </a:spcAft>
            </a:pP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31058" y="1298046"/>
            <a:ext cx="785122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>
              <a:latin typeface="Courier New" pitchFamily="49" charset="0"/>
            </a:endParaRPr>
          </a:p>
          <a:p>
            <a:pPr lvl="1">
              <a:buFont typeface="Tele-GroteskNor"/>
              <a:buAutoNum type="arabicPeriod"/>
            </a:pPr>
            <a:r>
              <a:rPr lang="en-US" sz="1600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urier New" pitchFamily="49" charset="0"/>
              </a:rPr>
              <a:t>bean </a:t>
            </a:r>
            <a:r>
              <a:rPr lang="en-US" sz="1600" dirty="0">
                <a:solidFill>
                  <a:srgbClr val="7F007F"/>
                </a:solidFill>
                <a:latin typeface="Courier New" pitchFamily="49" charset="0"/>
              </a:rPr>
              <a:t>id</a:t>
            </a:r>
            <a:r>
              <a:rPr lang="en-US" sz="1600" dirty="0">
                <a:latin typeface="Courier New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urier New" pitchFamily="49" charset="0"/>
              </a:rPr>
              <a:t>"outer" </a:t>
            </a:r>
            <a:r>
              <a:rPr lang="en-US" sz="1600" i="1" dirty="0">
                <a:solidFill>
                  <a:srgbClr val="7F007F"/>
                </a:solidFill>
                <a:latin typeface="Courier New" pitchFamily="49" charset="0"/>
              </a:rPr>
              <a:t>class</a:t>
            </a:r>
            <a:r>
              <a:rPr lang="en-US" sz="1600" i="1" dirty="0">
                <a:latin typeface="Courier New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Courier New" pitchFamily="49" charset="0"/>
              </a:rPr>
              <a:t>org.example.SomeBean</a:t>
            </a:r>
            <a:r>
              <a:rPr lang="en-US" sz="1600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sz="1600" i="1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 lvl="1">
              <a:buFont typeface="Tele-GroteskNor"/>
              <a:buAutoNum type="arabicPeriod"/>
            </a:pPr>
            <a:r>
              <a:rPr lang="en-US" sz="1600" dirty="0">
                <a:latin typeface="Courier New" pitchFamily="49" charset="0"/>
              </a:rPr>
              <a:t>    </a:t>
            </a:r>
            <a:r>
              <a:rPr lang="en-US" sz="1600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urier New" pitchFamily="49" charset="0"/>
              </a:rPr>
              <a:t>property </a:t>
            </a:r>
            <a:r>
              <a:rPr lang="en-US" sz="1600" dirty="0">
                <a:solidFill>
                  <a:srgbClr val="7F007F"/>
                </a:solidFill>
                <a:latin typeface="Courier New" pitchFamily="49" charset="0"/>
              </a:rPr>
              <a:t>name</a:t>
            </a:r>
            <a:r>
              <a:rPr lang="en-US" sz="1600" dirty="0">
                <a:latin typeface="Courier New" pitchFamily="49" charset="0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urier New" pitchFamily="49" charset="0"/>
              </a:rPr>
              <a:t>"person"</a:t>
            </a:r>
            <a:r>
              <a:rPr lang="en-US" sz="1600" i="1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 lvl="1">
              <a:buFont typeface="Tele-GroteskNor"/>
              <a:buAutoNum type="arabicPeriod"/>
            </a:pPr>
            <a:r>
              <a:rPr lang="en-US" sz="1600" b="1" dirty="0">
                <a:latin typeface="Courier New" pitchFamily="49" charset="0"/>
              </a:rPr>
              <a:t>        </a:t>
            </a:r>
            <a:r>
              <a:rPr lang="en-US" sz="1600" b="1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sz="1600" b="1" dirty="0">
                <a:solidFill>
                  <a:srgbClr val="3F7F7F"/>
                </a:solidFill>
                <a:latin typeface="Courier New" pitchFamily="49" charset="0"/>
              </a:rPr>
              <a:t>bean </a:t>
            </a:r>
            <a:r>
              <a:rPr lang="en-US" sz="1600" b="1" dirty="0">
                <a:solidFill>
                  <a:srgbClr val="7F007F"/>
                </a:solidFill>
                <a:latin typeface="Courier New" pitchFamily="49" charset="0"/>
              </a:rPr>
              <a:t>class</a:t>
            </a:r>
            <a:r>
              <a:rPr lang="en-US" sz="1600" b="1" dirty="0">
                <a:latin typeface="Courier New" pitchFamily="49" charset="0"/>
              </a:rPr>
              <a:t>=</a:t>
            </a:r>
            <a:r>
              <a:rPr lang="en-US" sz="1600" b="1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sz="1600" b="1" i="1" dirty="0" err="1">
                <a:solidFill>
                  <a:srgbClr val="2A00FF"/>
                </a:solidFill>
                <a:latin typeface="Courier New" pitchFamily="49" charset="0"/>
              </a:rPr>
              <a:t>org.example.PersonImpl</a:t>
            </a:r>
            <a:r>
              <a:rPr lang="en-US" sz="1600" b="1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sz="1600" b="1" i="1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 lvl="1">
              <a:buFont typeface="Tele-GroteskNor"/>
              <a:buAutoNum type="arabicPeriod"/>
            </a:pPr>
            <a:r>
              <a:rPr lang="en-US" sz="1600" b="1" dirty="0">
                <a:latin typeface="Courier New" pitchFamily="49" charset="0"/>
              </a:rPr>
              <a:t>            </a:t>
            </a:r>
            <a:r>
              <a:rPr lang="en-US" sz="1600" b="1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sz="1600" b="1" dirty="0">
                <a:solidFill>
                  <a:srgbClr val="3F7F7F"/>
                </a:solidFill>
                <a:latin typeface="Courier New" pitchFamily="49" charset="0"/>
              </a:rPr>
              <a:t>property </a:t>
            </a:r>
            <a:r>
              <a:rPr lang="en-US" sz="1600" b="1" dirty="0">
                <a:solidFill>
                  <a:srgbClr val="7F007F"/>
                </a:solidFill>
                <a:latin typeface="Courier New" pitchFamily="49" charset="0"/>
              </a:rPr>
              <a:t>name</a:t>
            </a:r>
            <a:r>
              <a:rPr lang="en-US" sz="1600" b="1" dirty="0">
                <a:latin typeface="Courier New" pitchFamily="49" charset="0"/>
              </a:rPr>
              <a:t>=</a:t>
            </a:r>
            <a:r>
              <a:rPr lang="en-US" sz="1600" b="1" i="1" dirty="0">
                <a:solidFill>
                  <a:srgbClr val="2A00FF"/>
                </a:solidFill>
                <a:latin typeface="Courier New" pitchFamily="49" charset="0"/>
              </a:rPr>
              <a:t>"name"</a:t>
            </a:r>
            <a:r>
              <a:rPr lang="en-US" sz="1600" b="1" i="1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 lvl="1">
              <a:buFont typeface="Tele-GroteskNor"/>
              <a:buAutoNum type="arabicPeriod"/>
            </a:pPr>
            <a:r>
              <a:rPr lang="en-US" sz="1600" b="1" dirty="0">
                <a:latin typeface="Courier New" pitchFamily="49" charset="0"/>
              </a:rPr>
              <a:t>                </a:t>
            </a:r>
            <a:r>
              <a:rPr lang="en-US" sz="1600" b="1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sz="1600" b="1" dirty="0">
                <a:solidFill>
                  <a:srgbClr val="3F7F7F"/>
                </a:solidFill>
                <a:latin typeface="Courier New" pitchFamily="49" charset="0"/>
              </a:rPr>
              <a:t>value</a:t>
            </a:r>
            <a:r>
              <a:rPr lang="en-US" sz="1600" b="1" dirty="0">
                <a:solidFill>
                  <a:srgbClr val="008080"/>
                </a:solidFill>
                <a:latin typeface="Courier New" pitchFamily="49" charset="0"/>
              </a:rPr>
              <a:t>&gt;</a:t>
            </a:r>
            <a:r>
              <a:rPr lang="en-US" sz="1600" b="1" dirty="0">
                <a:latin typeface="Courier New" pitchFamily="49" charset="0"/>
              </a:rPr>
              <a:t>Aaron</a:t>
            </a:r>
            <a:r>
              <a:rPr lang="en-US" sz="1600" b="1" dirty="0">
                <a:solidFill>
                  <a:srgbClr val="008080"/>
                </a:solidFill>
                <a:latin typeface="Courier New" pitchFamily="49" charset="0"/>
              </a:rPr>
              <a:t>&lt;/</a:t>
            </a:r>
            <a:r>
              <a:rPr lang="en-US" sz="1600" b="1" dirty="0">
                <a:solidFill>
                  <a:srgbClr val="3F7F7F"/>
                </a:solidFill>
                <a:latin typeface="Courier New" pitchFamily="49" charset="0"/>
              </a:rPr>
              <a:t>value</a:t>
            </a:r>
            <a:r>
              <a:rPr lang="en-US" sz="1600" b="1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 lvl="1">
              <a:buFont typeface="Tele-GroteskNor"/>
              <a:buAutoNum type="arabicPeriod"/>
            </a:pPr>
            <a:r>
              <a:rPr lang="en-US" sz="1600" b="1" dirty="0">
                <a:latin typeface="Courier New" pitchFamily="49" charset="0"/>
              </a:rPr>
              <a:t>            </a:t>
            </a:r>
            <a:r>
              <a:rPr lang="en-US" sz="1600" b="1" dirty="0">
                <a:solidFill>
                  <a:srgbClr val="008080"/>
                </a:solidFill>
                <a:latin typeface="Courier New" pitchFamily="49" charset="0"/>
              </a:rPr>
              <a:t>&lt;/</a:t>
            </a:r>
            <a:r>
              <a:rPr lang="en-US" sz="1600" b="1" dirty="0">
                <a:solidFill>
                  <a:srgbClr val="3F7F7F"/>
                </a:solidFill>
                <a:latin typeface="Courier New" pitchFamily="49" charset="0"/>
              </a:rPr>
              <a:t>property</a:t>
            </a:r>
            <a:r>
              <a:rPr lang="en-US" sz="1600" b="1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 lvl="1">
              <a:buFont typeface="Tele-GroteskNor"/>
              <a:buAutoNum type="arabicPeriod"/>
            </a:pPr>
            <a:r>
              <a:rPr lang="en-US" sz="1600" b="1" dirty="0">
                <a:latin typeface="Courier New" pitchFamily="49" charset="0"/>
              </a:rPr>
              <a:t>            </a:t>
            </a:r>
            <a:r>
              <a:rPr lang="en-US" sz="1600" b="1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sz="1600" b="1" dirty="0">
                <a:solidFill>
                  <a:srgbClr val="3F7F7F"/>
                </a:solidFill>
                <a:latin typeface="Courier New" pitchFamily="49" charset="0"/>
              </a:rPr>
              <a:t>property </a:t>
            </a:r>
            <a:r>
              <a:rPr lang="en-US" sz="1600" b="1" dirty="0">
                <a:solidFill>
                  <a:srgbClr val="7F007F"/>
                </a:solidFill>
                <a:latin typeface="Courier New" pitchFamily="49" charset="0"/>
              </a:rPr>
              <a:t>name</a:t>
            </a:r>
            <a:r>
              <a:rPr lang="en-US" sz="1600" b="1" dirty="0">
                <a:latin typeface="Courier New" pitchFamily="49" charset="0"/>
              </a:rPr>
              <a:t>=</a:t>
            </a:r>
            <a:r>
              <a:rPr lang="en-US" sz="1600" b="1" i="1" dirty="0">
                <a:solidFill>
                  <a:srgbClr val="2A00FF"/>
                </a:solidFill>
                <a:latin typeface="Courier New" pitchFamily="49" charset="0"/>
              </a:rPr>
              <a:t>"age"</a:t>
            </a:r>
            <a:r>
              <a:rPr lang="en-US" sz="1600" b="1" i="1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 lvl="1">
              <a:buFont typeface="Tele-GroteskNor"/>
              <a:buAutoNum type="arabicPeriod"/>
            </a:pPr>
            <a:r>
              <a:rPr lang="en-US" sz="1600" b="1" dirty="0">
                <a:latin typeface="Courier New" pitchFamily="49" charset="0"/>
              </a:rPr>
              <a:t>                </a:t>
            </a:r>
            <a:r>
              <a:rPr lang="en-US" sz="1600" b="1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sz="1600" b="1" dirty="0">
                <a:solidFill>
                  <a:srgbClr val="3F7F7F"/>
                </a:solidFill>
                <a:latin typeface="Courier New" pitchFamily="49" charset="0"/>
              </a:rPr>
              <a:t>value</a:t>
            </a:r>
            <a:r>
              <a:rPr lang="en-US" sz="1600" b="1" dirty="0">
                <a:solidFill>
                  <a:srgbClr val="008080"/>
                </a:solidFill>
                <a:latin typeface="Courier New" pitchFamily="49" charset="0"/>
              </a:rPr>
              <a:t>&gt;</a:t>
            </a:r>
            <a:r>
              <a:rPr lang="en-US" sz="1600" b="1" dirty="0">
                <a:latin typeface="Courier New" pitchFamily="49" charset="0"/>
              </a:rPr>
              <a:t>31</a:t>
            </a:r>
            <a:r>
              <a:rPr lang="en-US" sz="1600" b="1" dirty="0">
                <a:solidFill>
                  <a:srgbClr val="008080"/>
                </a:solidFill>
                <a:latin typeface="Courier New" pitchFamily="49" charset="0"/>
              </a:rPr>
              <a:t>&lt;/</a:t>
            </a:r>
            <a:r>
              <a:rPr lang="en-US" sz="1600" b="1" dirty="0">
                <a:solidFill>
                  <a:srgbClr val="3F7F7F"/>
                </a:solidFill>
                <a:latin typeface="Courier New" pitchFamily="49" charset="0"/>
              </a:rPr>
              <a:t>value</a:t>
            </a:r>
            <a:r>
              <a:rPr lang="en-US" sz="1600" b="1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 lvl="1">
              <a:buFont typeface="Tele-GroteskNor"/>
              <a:buAutoNum type="arabicPeriod"/>
            </a:pPr>
            <a:r>
              <a:rPr lang="en-US" sz="1600" b="1" dirty="0">
                <a:latin typeface="Courier New" pitchFamily="49" charset="0"/>
              </a:rPr>
              <a:t>            </a:t>
            </a:r>
            <a:r>
              <a:rPr lang="en-US" sz="1600" b="1" dirty="0">
                <a:solidFill>
                  <a:srgbClr val="008080"/>
                </a:solidFill>
                <a:latin typeface="Courier New" pitchFamily="49" charset="0"/>
              </a:rPr>
              <a:t>&lt;/</a:t>
            </a:r>
            <a:r>
              <a:rPr lang="en-US" sz="1600" b="1" dirty="0">
                <a:solidFill>
                  <a:srgbClr val="3F7F7F"/>
                </a:solidFill>
                <a:latin typeface="Courier New" pitchFamily="49" charset="0"/>
              </a:rPr>
              <a:t>property</a:t>
            </a:r>
            <a:r>
              <a:rPr lang="en-US" sz="1600" b="1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 lvl="1">
              <a:buFont typeface="Tele-GroteskNor"/>
              <a:buAutoNum type="arabicPeriod"/>
            </a:pPr>
            <a:r>
              <a:rPr lang="en-US" sz="1600" b="1" dirty="0">
                <a:latin typeface="Courier New" pitchFamily="49" charset="0"/>
              </a:rPr>
              <a:t>        </a:t>
            </a:r>
            <a:r>
              <a:rPr lang="en-US" sz="1600" b="1" dirty="0">
                <a:solidFill>
                  <a:srgbClr val="008080"/>
                </a:solidFill>
                <a:latin typeface="Courier New" pitchFamily="49" charset="0"/>
              </a:rPr>
              <a:t>&lt;/</a:t>
            </a:r>
            <a:r>
              <a:rPr lang="en-US" sz="1600" b="1" dirty="0">
                <a:solidFill>
                  <a:srgbClr val="3F7F7F"/>
                </a:solidFill>
                <a:latin typeface="Courier New" pitchFamily="49" charset="0"/>
              </a:rPr>
              <a:t>bean</a:t>
            </a:r>
            <a:r>
              <a:rPr lang="en-US" sz="1600" b="1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 lvl="1">
              <a:buFont typeface="Tele-GroteskNor"/>
              <a:buAutoNum type="arabicPeriod"/>
            </a:pPr>
            <a:r>
              <a:rPr lang="en-US" sz="1600" dirty="0">
                <a:latin typeface="Courier New" pitchFamily="49" charset="0"/>
              </a:rPr>
              <a:t>    </a:t>
            </a:r>
            <a:r>
              <a:rPr lang="en-US" sz="1600" dirty="0">
                <a:solidFill>
                  <a:srgbClr val="008080"/>
                </a:solidFill>
                <a:latin typeface="Courier New" pitchFamily="49" charset="0"/>
              </a:rPr>
              <a:t>&lt;/</a:t>
            </a:r>
            <a:r>
              <a:rPr lang="en-US" sz="1600" dirty="0">
                <a:solidFill>
                  <a:srgbClr val="3F7F7F"/>
                </a:solidFill>
                <a:latin typeface="Courier New" pitchFamily="49" charset="0"/>
              </a:rPr>
              <a:t>property</a:t>
            </a:r>
            <a:r>
              <a:rPr lang="en-US" sz="1600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 lvl="1">
              <a:buFont typeface="Tele-GroteskNor"/>
              <a:buAutoNum type="arabicPeriod"/>
            </a:pPr>
            <a:r>
              <a:rPr lang="en-US" sz="1600" dirty="0">
                <a:solidFill>
                  <a:srgbClr val="008080"/>
                </a:solidFill>
                <a:latin typeface="Courier New" pitchFamily="49" charset="0"/>
              </a:rPr>
              <a:t>&lt;/</a:t>
            </a:r>
            <a:r>
              <a:rPr lang="en-US" sz="1600" dirty="0">
                <a:solidFill>
                  <a:srgbClr val="3F7F7F"/>
                </a:solidFill>
                <a:latin typeface="Courier New" pitchFamily="49" charset="0"/>
              </a:rPr>
              <a:t>bean</a:t>
            </a:r>
            <a:r>
              <a:rPr lang="en-US" sz="1600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704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6512"/>
            <a:ext cx="4649492" cy="663000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Bean </a:t>
            </a:r>
            <a:r>
              <a:rPr lang="en-US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-method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86238" y="658694"/>
            <a:ext cx="7407000" cy="1721899"/>
          </a:xfrm>
        </p:spPr>
        <p:txBody>
          <a:bodyPr/>
          <a:lstStyle/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Метод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выполняется ПОСЛЕ того, как все зависимости загружены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lvl="1" indent="-285750">
              <a:spcAft>
                <a:spcPts val="0"/>
              </a:spcAft>
              <a:buFont typeface="Arial" charset="0"/>
              <a:buChar char="•"/>
            </a:pP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Конструктор запускается при первой инициализации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lvl="1" indent="-285750">
              <a:spcAft>
                <a:spcPts val="0"/>
              </a:spcAft>
              <a:buFont typeface="Arial" charset="0"/>
              <a:buChar char="•"/>
            </a:pP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Позволяет выполнить действия после добавления всех зависимостей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6238" y="2262352"/>
            <a:ext cx="87656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Tele-GroteskNor"/>
              <a:buAutoNum type="arabicPeriod"/>
            </a:pP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bean </a:t>
            </a:r>
            <a:r>
              <a:rPr lang="en-US" dirty="0">
                <a:solidFill>
                  <a:srgbClr val="7F007F"/>
                </a:solidFill>
                <a:latin typeface="Courier New" pitchFamily="49" charset="0"/>
              </a:rPr>
              <a:t>id</a:t>
            </a:r>
            <a:r>
              <a:rPr lang="en-US" dirty="0">
                <a:latin typeface="Courier New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i="1" dirty="0" err="1">
                <a:solidFill>
                  <a:srgbClr val="2A00FF"/>
                </a:solidFill>
                <a:latin typeface="Courier New" pitchFamily="49" charset="0"/>
              </a:rPr>
              <a:t>exampleBean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 </a:t>
            </a:r>
            <a:r>
              <a:rPr lang="en-US" i="1" dirty="0">
                <a:solidFill>
                  <a:srgbClr val="7F007F"/>
                </a:solidFill>
                <a:latin typeface="Courier New" pitchFamily="49" charset="0"/>
              </a:rPr>
              <a:t>class</a:t>
            </a:r>
            <a:r>
              <a:rPr lang="en-US" i="1" dirty="0">
                <a:latin typeface="Courier New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i="1" dirty="0" err="1">
                <a:solidFill>
                  <a:srgbClr val="2A00FF"/>
                </a:solidFill>
                <a:latin typeface="Courier New" pitchFamily="49" charset="0"/>
              </a:rPr>
              <a:t>org.example.ExampleBean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i="1" dirty="0">
                <a:latin typeface="Courier New" pitchFamily="49" charset="0"/>
              </a:rPr>
              <a:t> </a:t>
            </a:r>
            <a:r>
              <a:rPr lang="en-US" i="1" dirty="0" err="1">
                <a:solidFill>
                  <a:srgbClr val="7F007F"/>
                </a:solidFill>
                <a:latin typeface="Courier New" pitchFamily="49" charset="0"/>
              </a:rPr>
              <a:t>init</a:t>
            </a:r>
            <a:r>
              <a:rPr lang="en-US" i="1" dirty="0">
                <a:solidFill>
                  <a:srgbClr val="7F007F"/>
                </a:solidFill>
                <a:latin typeface="Courier New" pitchFamily="49" charset="0"/>
              </a:rPr>
              <a:t>-method</a:t>
            </a:r>
            <a:r>
              <a:rPr lang="en-US" i="1" dirty="0">
                <a:latin typeface="Courier New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i="1" dirty="0" err="1">
                <a:solidFill>
                  <a:srgbClr val="2A00FF"/>
                </a:solidFill>
                <a:latin typeface="Courier New" pitchFamily="49" charset="0"/>
              </a:rPr>
              <a:t>init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 </a:t>
            </a:r>
            <a:r>
              <a:rPr lang="en-US" i="1" dirty="0">
                <a:solidFill>
                  <a:srgbClr val="008080"/>
                </a:solidFill>
                <a:latin typeface="Courier New" pitchFamily="49" charset="0"/>
              </a:rPr>
              <a:t>/&gt;</a:t>
            </a:r>
          </a:p>
          <a:p>
            <a:endParaRPr lang="ru-RU" dirty="0"/>
          </a:p>
          <a:p>
            <a:endParaRPr lang="ru-RU" dirty="0"/>
          </a:p>
          <a:p>
            <a:pPr lvl="1">
              <a:buFont typeface="Tele-GroteskNor"/>
              <a:buAutoNum type="arabicPeriod"/>
            </a:pPr>
            <a:r>
              <a:rPr lang="en-US" dirty="0">
                <a:solidFill>
                  <a:srgbClr val="7F0055"/>
                </a:solidFill>
                <a:latin typeface="Courier New" pitchFamily="49" charset="0"/>
              </a:rPr>
              <a:t>class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ExampleBean</a:t>
            </a:r>
            <a:r>
              <a:rPr lang="en-US" dirty="0">
                <a:latin typeface="Courier New" pitchFamily="49" charset="0"/>
              </a:rPr>
              <a:t> {</a:t>
            </a:r>
          </a:p>
          <a:p>
            <a:pPr lvl="1">
              <a:buFont typeface="Tele-GroteskNor"/>
              <a:buAutoNum type="arabicPeriod"/>
            </a:pPr>
            <a:r>
              <a:rPr lang="ru-RU" dirty="0">
                <a:solidFill>
                  <a:srgbClr val="7F0055"/>
                </a:solidFill>
                <a:latin typeface="Courier New" pitchFamily="49" charset="0"/>
              </a:rPr>
              <a:t>  </a:t>
            </a:r>
            <a:r>
              <a:rPr lang="en-US" dirty="0">
                <a:solidFill>
                  <a:srgbClr val="7F0055"/>
                </a:solidFill>
                <a:latin typeface="Courier New" pitchFamily="49" charset="0"/>
              </a:rPr>
              <a:t>public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urier New" pitchFamily="49" charset="0"/>
              </a:rPr>
              <a:t>void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</a:rPr>
              <a:t>() {</a:t>
            </a:r>
          </a:p>
          <a:p>
            <a:pPr lvl="1">
              <a:buFont typeface="Tele-GroteskNor"/>
              <a:buAutoNum type="arabicPeriod"/>
            </a:pPr>
            <a:r>
              <a:rPr lang="ru-RU" dirty="0">
                <a:solidFill>
                  <a:srgbClr val="3F7F5F"/>
                </a:solidFill>
                <a:latin typeface="Courier New" pitchFamily="49" charset="0"/>
              </a:rPr>
              <a:t>    </a:t>
            </a:r>
            <a:r>
              <a:rPr lang="en-US" dirty="0">
                <a:solidFill>
                  <a:srgbClr val="3F7F5F"/>
                </a:solidFill>
                <a:latin typeface="Courier New" pitchFamily="49" charset="0"/>
              </a:rPr>
              <a:t>// do something</a:t>
            </a:r>
          </a:p>
          <a:p>
            <a:pPr lvl="1">
              <a:buFont typeface="Tele-GroteskNor"/>
              <a:buAutoNum type="arabicPeriod"/>
            </a:pPr>
            <a:r>
              <a:rPr lang="ru-RU" dirty="0">
                <a:latin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</a:rPr>
              <a:t>}</a:t>
            </a:r>
          </a:p>
          <a:p>
            <a:pPr lvl="1">
              <a:buFont typeface="Tele-GroteskNor"/>
              <a:buAutoNum type="arabicPeriod"/>
            </a:pPr>
            <a:r>
              <a:rPr lang="en-US" dirty="0">
                <a:latin typeface="Courier New" pitchFamily="49" charset="0"/>
              </a:rPr>
              <a:t>}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861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68987"/>
            <a:ext cx="5005953" cy="663000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Наследование </a:t>
            </a:r>
            <a:r>
              <a:rPr lang="ru-RU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бинов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38942" y="729638"/>
            <a:ext cx="7407000" cy="1091279"/>
          </a:xfrm>
        </p:spPr>
        <p:txBody>
          <a:bodyPr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Бины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могут быть связаны наследованием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Абстрактные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бины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инжектить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нельзя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38942" y="1686910"/>
            <a:ext cx="81901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Tele-GroteskNor"/>
              <a:buAutoNum type="arabicPeriod"/>
            </a:pP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bean </a:t>
            </a:r>
            <a:r>
              <a:rPr lang="en-US" dirty="0">
                <a:solidFill>
                  <a:srgbClr val="7F007F"/>
                </a:solidFill>
                <a:latin typeface="Courier New" pitchFamily="49" charset="0"/>
              </a:rPr>
              <a:t>id</a:t>
            </a:r>
            <a:r>
              <a:rPr lang="en-US" dirty="0">
                <a:latin typeface="Courier New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i="1" dirty="0" err="1">
                <a:solidFill>
                  <a:srgbClr val="2A00FF"/>
                </a:solidFill>
                <a:latin typeface="Courier New" pitchFamily="49" charset="0"/>
              </a:rPr>
              <a:t>abstractBean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 </a:t>
            </a:r>
          </a:p>
          <a:p>
            <a:pPr>
              <a:buFont typeface="Tele-GroteskNor"/>
              <a:buAutoNum type="arabicPeriod"/>
            </a:pPr>
            <a:r>
              <a:rPr lang="en-US" dirty="0">
                <a:latin typeface="Courier New" pitchFamily="49" charset="0"/>
              </a:rPr>
              <a:t>      </a:t>
            </a:r>
            <a:r>
              <a:rPr lang="en-US" dirty="0">
                <a:solidFill>
                  <a:srgbClr val="7F007F"/>
                </a:solidFill>
                <a:latin typeface="Courier New" pitchFamily="49" charset="0"/>
              </a:rPr>
              <a:t>abstract</a:t>
            </a:r>
            <a:r>
              <a:rPr lang="en-US" dirty="0">
                <a:latin typeface="Courier New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"true" </a:t>
            </a:r>
          </a:p>
          <a:p>
            <a:pPr>
              <a:buFont typeface="Tele-GroteskNor"/>
              <a:buAutoNum type="arabicPeriod"/>
            </a:pPr>
            <a:r>
              <a:rPr lang="en-US" dirty="0">
                <a:latin typeface="Courier New" pitchFamily="49" charset="0"/>
              </a:rPr>
              <a:t>      </a:t>
            </a:r>
            <a:r>
              <a:rPr lang="en-US" dirty="0">
                <a:solidFill>
                  <a:srgbClr val="7F007F"/>
                </a:solidFill>
                <a:latin typeface="Courier New" pitchFamily="49" charset="0"/>
              </a:rPr>
              <a:t>class</a:t>
            </a:r>
            <a:r>
              <a:rPr lang="en-US" dirty="0">
                <a:latin typeface="Courier New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i="1" dirty="0" err="1">
                <a:solidFill>
                  <a:srgbClr val="2A00FF"/>
                </a:solidFill>
                <a:latin typeface="Courier New" pitchFamily="49" charset="0"/>
              </a:rPr>
              <a:t>org.example.ParentBean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i="1" dirty="0">
                <a:solidFill>
                  <a:srgbClr val="008080"/>
                </a:solidFill>
                <a:latin typeface="Courier New" pitchFamily="49" charset="0"/>
              </a:rPr>
              <a:t>&gt;</a:t>
            </a:r>
            <a:r>
              <a:rPr lang="en-US" i="1" dirty="0">
                <a:latin typeface="Courier New" pitchFamily="49" charset="0"/>
              </a:rPr>
              <a:t> </a:t>
            </a:r>
          </a:p>
          <a:p>
            <a:pPr>
              <a:buFont typeface="Tele-GroteskNor"/>
              <a:buAutoNum type="arabicPeriod"/>
            </a:pPr>
            <a:r>
              <a:rPr lang="en-US" dirty="0">
                <a:latin typeface="Courier New" pitchFamily="49" charset="0"/>
              </a:rPr>
              <a:t>        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property </a:t>
            </a:r>
            <a:r>
              <a:rPr lang="en-US" dirty="0">
                <a:solidFill>
                  <a:srgbClr val="7F007F"/>
                </a:solidFill>
                <a:latin typeface="Courier New" pitchFamily="49" charset="0"/>
              </a:rPr>
              <a:t>name</a:t>
            </a:r>
            <a:r>
              <a:rPr lang="en-US" dirty="0">
                <a:latin typeface="Courier New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"name" </a:t>
            </a:r>
            <a:r>
              <a:rPr lang="en-US" i="1" dirty="0">
                <a:solidFill>
                  <a:srgbClr val="7F007F"/>
                </a:solidFill>
                <a:latin typeface="Courier New" pitchFamily="49" charset="0"/>
              </a:rPr>
              <a:t>value</a:t>
            </a:r>
            <a:r>
              <a:rPr lang="en-US" i="1" dirty="0">
                <a:latin typeface="Courier New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"parent-AZ"</a:t>
            </a:r>
            <a:r>
              <a:rPr lang="en-US" i="1" dirty="0">
                <a:solidFill>
                  <a:srgbClr val="008080"/>
                </a:solidFill>
                <a:latin typeface="Courier New" pitchFamily="49" charset="0"/>
              </a:rPr>
              <a:t>/&gt;</a:t>
            </a:r>
            <a:r>
              <a:rPr lang="en-US" i="1" dirty="0">
                <a:latin typeface="Courier New" pitchFamily="49" charset="0"/>
              </a:rPr>
              <a:t> </a:t>
            </a:r>
          </a:p>
          <a:p>
            <a:pPr>
              <a:buFont typeface="Tele-GroteskNor"/>
              <a:buAutoNum type="arabicPeriod"/>
            </a:pPr>
            <a:r>
              <a:rPr lang="en-US" dirty="0">
                <a:latin typeface="Courier New" pitchFamily="49" charset="0"/>
              </a:rPr>
              <a:t>        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property </a:t>
            </a:r>
            <a:r>
              <a:rPr lang="en-US" dirty="0">
                <a:solidFill>
                  <a:srgbClr val="7F007F"/>
                </a:solidFill>
                <a:latin typeface="Courier New" pitchFamily="49" charset="0"/>
              </a:rPr>
              <a:t>name</a:t>
            </a:r>
            <a:r>
              <a:rPr lang="en-US" dirty="0">
                <a:latin typeface="Courier New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"age" </a:t>
            </a:r>
            <a:r>
              <a:rPr lang="en-US" i="1" dirty="0">
                <a:solidFill>
                  <a:srgbClr val="7F007F"/>
                </a:solidFill>
                <a:latin typeface="Courier New" pitchFamily="49" charset="0"/>
              </a:rPr>
              <a:t>value</a:t>
            </a:r>
            <a:r>
              <a:rPr lang="en-US" i="1" dirty="0">
                <a:latin typeface="Courier New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"31"</a:t>
            </a:r>
            <a:r>
              <a:rPr lang="en-US" i="1" dirty="0">
                <a:solidFill>
                  <a:srgbClr val="008080"/>
                </a:solidFill>
                <a:latin typeface="Courier New" pitchFamily="49" charset="0"/>
              </a:rPr>
              <a:t>/&gt;</a:t>
            </a:r>
            <a:r>
              <a:rPr lang="en-US" i="1" dirty="0">
                <a:latin typeface="Courier New" pitchFamily="49" charset="0"/>
              </a:rPr>
              <a:t> </a:t>
            </a:r>
          </a:p>
          <a:p>
            <a:pPr>
              <a:buFont typeface="Tele-GroteskNor"/>
              <a:buAutoNum type="arabicPeriod"/>
            </a:pP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&lt;/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bean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>
              <a:buFont typeface="Tele-GroteskNor"/>
              <a:buAutoNum type="arabicPeriod"/>
            </a:pPr>
            <a:endParaRPr lang="en-US" dirty="0">
              <a:latin typeface="Courier New" pitchFamily="49" charset="0"/>
            </a:endParaRPr>
          </a:p>
          <a:p>
            <a:pPr>
              <a:buFont typeface="Tele-GroteskNor"/>
              <a:buAutoNum type="arabicPeriod"/>
            </a:pP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bean </a:t>
            </a:r>
            <a:r>
              <a:rPr lang="en-US" dirty="0">
                <a:solidFill>
                  <a:srgbClr val="7F007F"/>
                </a:solidFill>
                <a:latin typeface="Courier New" pitchFamily="49" charset="0"/>
              </a:rPr>
              <a:t>id</a:t>
            </a:r>
            <a:r>
              <a:rPr lang="en-US" dirty="0">
                <a:latin typeface="Courier New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i="1" dirty="0" err="1">
                <a:solidFill>
                  <a:srgbClr val="2A00FF"/>
                </a:solidFill>
                <a:latin typeface="Courier New" pitchFamily="49" charset="0"/>
              </a:rPr>
              <a:t>childBean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 </a:t>
            </a:r>
          </a:p>
          <a:p>
            <a:pPr>
              <a:buFont typeface="Tele-GroteskNor"/>
              <a:buAutoNum type="arabicPeriod"/>
            </a:pPr>
            <a:r>
              <a:rPr lang="en-US" dirty="0">
                <a:latin typeface="Courier New" pitchFamily="49" charset="0"/>
              </a:rPr>
              <a:t>      </a:t>
            </a:r>
            <a:r>
              <a:rPr lang="en-US" dirty="0">
                <a:solidFill>
                  <a:srgbClr val="7F007F"/>
                </a:solidFill>
                <a:latin typeface="Courier New" pitchFamily="49" charset="0"/>
              </a:rPr>
              <a:t>class</a:t>
            </a:r>
            <a:r>
              <a:rPr lang="en-US" dirty="0">
                <a:latin typeface="Courier New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i="1" dirty="0" err="1">
                <a:solidFill>
                  <a:srgbClr val="2A00FF"/>
                </a:solidFill>
                <a:latin typeface="Courier New" pitchFamily="49" charset="0"/>
              </a:rPr>
              <a:t>org.example.ChildBean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</a:p>
          <a:p>
            <a:pPr>
              <a:buFont typeface="Tele-GroteskNor"/>
              <a:buAutoNum type="arabicPeriod"/>
            </a:pPr>
            <a:r>
              <a:rPr lang="en-US" dirty="0">
                <a:latin typeface="Courier New" pitchFamily="49" charset="0"/>
              </a:rPr>
              <a:t>      </a:t>
            </a:r>
            <a:r>
              <a:rPr lang="en-US" dirty="0">
                <a:solidFill>
                  <a:srgbClr val="7F007F"/>
                </a:solidFill>
                <a:latin typeface="Courier New" pitchFamily="49" charset="0"/>
              </a:rPr>
              <a:t>parent</a:t>
            </a:r>
            <a:r>
              <a:rPr lang="en-US" dirty="0">
                <a:latin typeface="Courier New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i="1" dirty="0" err="1">
                <a:solidFill>
                  <a:srgbClr val="2A00FF"/>
                </a:solidFill>
                <a:latin typeface="Courier New" pitchFamily="49" charset="0"/>
              </a:rPr>
              <a:t>abstractBean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 </a:t>
            </a:r>
            <a:r>
              <a:rPr lang="en-US" i="1" dirty="0" err="1">
                <a:solidFill>
                  <a:srgbClr val="7F007F"/>
                </a:solidFill>
                <a:latin typeface="Courier New" pitchFamily="49" charset="0"/>
              </a:rPr>
              <a:t>init</a:t>
            </a:r>
            <a:r>
              <a:rPr lang="en-US" i="1" dirty="0">
                <a:solidFill>
                  <a:srgbClr val="7F007F"/>
                </a:solidFill>
                <a:latin typeface="Courier New" pitchFamily="49" charset="0"/>
              </a:rPr>
              <a:t>-method</a:t>
            </a:r>
            <a:r>
              <a:rPr lang="en-US" i="1" dirty="0">
                <a:latin typeface="Courier New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i="1" dirty="0" err="1">
                <a:solidFill>
                  <a:srgbClr val="2A00FF"/>
                </a:solidFill>
                <a:latin typeface="Courier New" pitchFamily="49" charset="0"/>
              </a:rPr>
              <a:t>init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i="1" dirty="0">
                <a:solidFill>
                  <a:srgbClr val="008080"/>
                </a:solidFill>
                <a:latin typeface="Courier New" pitchFamily="49" charset="0"/>
              </a:rPr>
              <a:t>&gt;</a:t>
            </a:r>
            <a:r>
              <a:rPr lang="en-US" i="1" dirty="0">
                <a:latin typeface="Courier New" pitchFamily="49" charset="0"/>
              </a:rPr>
              <a:t> </a:t>
            </a:r>
          </a:p>
          <a:p>
            <a:pPr>
              <a:buFont typeface="Tele-GroteskNor"/>
              <a:buAutoNum type="arabicPeriod"/>
            </a:pPr>
            <a:r>
              <a:rPr lang="en-US" dirty="0">
                <a:latin typeface="Courier New" pitchFamily="49" charset="0"/>
              </a:rPr>
              <a:t>        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property </a:t>
            </a:r>
            <a:r>
              <a:rPr lang="en-US" dirty="0">
                <a:solidFill>
                  <a:srgbClr val="7F007F"/>
                </a:solidFill>
                <a:latin typeface="Courier New" pitchFamily="49" charset="0"/>
              </a:rPr>
              <a:t>name</a:t>
            </a:r>
            <a:r>
              <a:rPr lang="en-US" dirty="0">
                <a:latin typeface="Courier New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"name" </a:t>
            </a:r>
            <a:r>
              <a:rPr lang="en-US" i="1" dirty="0">
                <a:solidFill>
                  <a:srgbClr val="7F007F"/>
                </a:solidFill>
                <a:latin typeface="Courier New" pitchFamily="49" charset="0"/>
              </a:rPr>
              <a:t>value</a:t>
            </a:r>
            <a:r>
              <a:rPr lang="en-US" i="1" dirty="0">
                <a:latin typeface="Courier New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"child-AZ"</a:t>
            </a:r>
            <a:r>
              <a:rPr lang="en-US" i="1" dirty="0">
                <a:solidFill>
                  <a:srgbClr val="008080"/>
                </a:solidFill>
                <a:latin typeface="Courier New" pitchFamily="49" charset="0"/>
              </a:rPr>
              <a:t>/&gt;</a:t>
            </a:r>
          </a:p>
          <a:p>
            <a:pPr>
              <a:buFont typeface="Tele-GroteskNor"/>
              <a:buAutoNum type="arabicPeriod"/>
            </a:pP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&lt;/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bean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&gt;</a:t>
            </a:r>
            <a:r>
              <a:rPr lang="en-US" dirty="0">
                <a:latin typeface="Courier New" pitchFamily="49" charset="0"/>
              </a:rPr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35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05925"/>
            <a:ext cx="5734373" cy="663000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Application context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8304" y="604984"/>
            <a:ext cx="7407000" cy="3172500"/>
          </a:xfrm>
        </p:spPr>
        <p:txBody>
          <a:bodyPr/>
          <a:lstStyle/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Конфигурация контейнера уровня приложения</a:t>
            </a: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Содержит в себе экземпляры все объявленных в нем </a:t>
            </a:r>
            <a:r>
              <a:rPr lang="ru-RU" dirty="0" err="1">
                <a:latin typeface="Courier New" charset="0"/>
                <a:ea typeface="Courier New" charset="0"/>
                <a:cs typeface="Courier New" charset="0"/>
              </a:rPr>
              <a:t>бинов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Контейнер использует контекст для поиска </a:t>
            </a:r>
            <a:r>
              <a:rPr lang="ru-RU" dirty="0" err="1">
                <a:latin typeface="Courier New" charset="0"/>
                <a:ea typeface="Courier New" charset="0"/>
                <a:cs typeface="Courier New" charset="0"/>
              </a:rPr>
              <a:t>бинов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 при </a:t>
            </a:r>
            <a:r>
              <a:rPr lang="en-US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DI</a:t>
            </a: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Контекст обычно описывается в виде одного или нескольких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XML-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файлов</a:t>
            </a: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Как правило нет необходимости работать с контекстом напрямую</a:t>
            </a: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Если очень надо, то можно реализовать в </a:t>
            </a:r>
            <a:r>
              <a:rPr lang="ru-RU" dirty="0" err="1">
                <a:latin typeface="Courier New" charset="0"/>
                <a:ea typeface="Courier New" charset="0"/>
                <a:cs typeface="Courier New" charset="0"/>
              </a:rPr>
              <a:t>бине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 интерфейс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ApplicationContextAware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и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Spring </a:t>
            </a:r>
            <a:r>
              <a:rPr lang="ru-RU" dirty="0" err="1">
                <a:latin typeface="Courier New" charset="0"/>
                <a:ea typeface="Courier New" charset="0"/>
                <a:cs typeface="Courier New" charset="0"/>
              </a:rPr>
              <a:t>инжектнет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 в бин контекст</a:t>
            </a:r>
          </a:p>
          <a:p>
            <a:pPr>
              <a:spcAft>
                <a:spcPts val="0"/>
              </a:spcAft>
            </a:pP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Часто используемые </a:t>
            </a:r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контексты: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285750" indent="-285750">
              <a:spcAft>
                <a:spcPts val="0"/>
              </a:spcAft>
              <a:buFont typeface="Courier New" charset="0"/>
              <a:buChar char="o"/>
            </a:pP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FileSystemXmlApplicationContext</a:t>
            </a:r>
            <a:endParaRPr lang="en-US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spcAft>
                <a:spcPts val="0"/>
              </a:spcAft>
              <a:buFont typeface="Courier New" charset="0"/>
              <a:buChar char="o"/>
            </a:pP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ClasspathXmlApplicationContext</a:t>
            </a:r>
            <a:endParaRPr lang="en-US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lvl="1" indent="-285750">
              <a:spcAft>
                <a:spcPts val="0"/>
              </a:spcAft>
              <a:buFont typeface="Courier New" charset="0"/>
              <a:buChar char="o"/>
            </a:pP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WebApplicationContext</a:t>
            </a:r>
            <a:endParaRPr lang="ru-RU" sz="1600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3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0160"/>
            <a:ext cx="9144000" cy="663000"/>
          </a:xfrm>
        </p:spPr>
        <p:txBody>
          <a:bodyPr/>
          <a:lstStyle/>
          <a:p>
            <a:pPr algn="ctr"/>
            <a:r>
              <a:rPr lang="ru-RU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Несколько файлов конфигурации контекста</a:t>
            </a:r>
            <a:endParaRPr lang="ru-RU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65066" y="798706"/>
            <a:ext cx="7407000" cy="3172500"/>
          </a:xfrm>
        </p:spPr>
        <p:txBody>
          <a:bodyPr/>
          <a:lstStyle/>
          <a:p>
            <a:pPr marL="285750" lvl="1" indent="-285750">
              <a:buSzPct val="100000"/>
              <a:buFont typeface="Arial" charset="0"/>
              <a:buChar char="•"/>
            </a:pPr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Загрузка из </a:t>
            </a:r>
            <a:r>
              <a:rPr lang="en-US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web.xml</a:t>
            </a:r>
            <a:endParaRPr lang="en-US" b="1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lvl="1" indent="-285750">
              <a:buSzPct val="100000"/>
              <a:buFont typeface="Arial" charset="0"/>
              <a:buChar char="•"/>
            </a:pPr>
            <a:endParaRPr lang="en-US" sz="1600" b="1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lvl="1" indent="-285750">
              <a:buSzPct val="100000"/>
              <a:buFont typeface="Arial" charset="0"/>
              <a:buChar char="•"/>
            </a:pPr>
            <a:endParaRPr lang="en-US" sz="1600" b="1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lvl="1" indent="-285750">
              <a:spcAft>
                <a:spcPts val="0"/>
              </a:spcAft>
              <a:buSzPct val="100000"/>
              <a:buFont typeface="Arial" charset="0"/>
              <a:buChar char="•"/>
            </a:pPr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Тег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import</a:t>
            </a:r>
          </a:p>
          <a:p>
            <a:pPr marL="285750" lvl="1" indent="-285750">
              <a:spcAft>
                <a:spcPts val="0"/>
              </a:spcAft>
              <a:buSzPct val="100000"/>
              <a:buFont typeface="Arial" charset="0"/>
              <a:buChar char="•"/>
            </a:pPr>
            <a:endParaRPr lang="en-US" b="1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lvl="1" indent="-285750">
              <a:spcAft>
                <a:spcPts val="0"/>
              </a:spcAft>
              <a:buSzPct val="100000"/>
              <a:buFont typeface="Arial" charset="0"/>
              <a:buChar char="•"/>
            </a:pPr>
            <a:endParaRPr lang="en-US" sz="1600" b="1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lvl="1" indent="-285750">
              <a:spcAft>
                <a:spcPts val="0"/>
              </a:spcAft>
              <a:buSzPct val="100000"/>
              <a:buFont typeface="Arial" charset="0"/>
              <a:buChar char="•"/>
            </a:pPr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Создание контекста вручную</a:t>
            </a:r>
          </a:p>
          <a:p>
            <a:pPr marL="342900" lvl="1" indent="-342900">
              <a:buSzPct val="100000"/>
              <a:buFont typeface="Arial" charset="0"/>
              <a:buChar char="•"/>
            </a:pPr>
            <a:endParaRPr lang="ru-RU" sz="24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ru-RU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5066" y="2599692"/>
            <a:ext cx="4926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import </a:t>
            </a:r>
            <a:r>
              <a:rPr lang="en-US" dirty="0">
                <a:solidFill>
                  <a:srgbClr val="7F007F"/>
                </a:solidFill>
                <a:latin typeface="Courier New" pitchFamily="49" charset="0"/>
              </a:rPr>
              <a:t>resource</a:t>
            </a:r>
            <a:r>
              <a:rPr lang="en-US" dirty="0">
                <a:latin typeface="Courier New" pitchFamily="49" charset="0"/>
              </a:rPr>
              <a:t>=</a:t>
            </a:r>
            <a:r>
              <a:rPr lang="en-US" i="1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i="1" dirty="0" err="1">
                <a:solidFill>
                  <a:srgbClr val="2A00FF"/>
                </a:solidFill>
                <a:latin typeface="Courier New" pitchFamily="49" charset="0"/>
              </a:rPr>
              <a:t>services.xml</a:t>
            </a:r>
            <a:r>
              <a:rPr lang="en-US" i="1" dirty="0" smtClean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i="1" dirty="0" smtClean="0">
                <a:solidFill>
                  <a:srgbClr val="008080"/>
                </a:solidFill>
                <a:latin typeface="Courier New" pitchFamily="49" charset="0"/>
              </a:rPr>
              <a:t>/&gt;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-321802" y="1193815"/>
            <a:ext cx="9149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7925" lvl="2" indent="-457200">
              <a:buFont typeface="Tele-GroteskNor"/>
              <a:buAutoNum type="arabicPeriod"/>
            </a:pPr>
            <a:r>
              <a:rPr lang="en-US" sz="1200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urier New" pitchFamily="49" charset="0"/>
              </a:rPr>
              <a:t>context-</a:t>
            </a:r>
            <a:r>
              <a:rPr lang="en-US" sz="1200" dirty="0" err="1">
                <a:solidFill>
                  <a:srgbClr val="3F7F7F"/>
                </a:solidFill>
                <a:latin typeface="Courier New" pitchFamily="49" charset="0"/>
              </a:rPr>
              <a:t>param</a:t>
            </a:r>
            <a:r>
              <a:rPr lang="en-US" sz="1200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 marL="1177925" lvl="2" indent="-457200">
              <a:buFont typeface="Tele-GroteskNor"/>
              <a:buAutoNum type="arabicPeriod"/>
            </a:pPr>
            <a:r>
              <a:rPr lang="ru-RU" sz="1200" dirty="0">
                <a:latin typeface="Courier New" pitchFamily="49" charset="0"/>
              </a:rPr>
              <a:t>    </a:t>
            </a:r>
            <a:r>
              <a:rPr lang="en-US" sz="1200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urier New" pitchFamily="49" charset="0"/>
              </a:rPr>
              <a:t>param</a:t>
            </a:r>
            <a:r>
              <a:rPr lang="en-US" sz="1200" dirty="0">
                <a:solidFill>
                  <a:srgbClr val="3F7F7F"/>
                </a:solidFill>
                <a:latin typeface="Courier New" pitchFamily="49" charset="0"/>
              </a:rPr>
              <a:t>-name</a:t>
            </a:r>
            <a:r>
              <a:rPr lang="en-US" sz="1200" dirty="0">
                <a:solidFill>
                  <a:srgbClr val="008080"/>
                </a:solidFill>
                <a:latin typeface="Courier New" pitchFamily="49" charset="0"/>
              </a:rPr>
              <a:t>&gt;</a:t>
            </a:r>
            <a:r>
              <a:rPr lang="en-US" sz="1200" dirty="0" err="1">
                <a:latin typeface="Courier New" pitchFamily="49" charset="0"/>
              </a:rPr>
              <a:t>contextConfigLocation</a:t>
            </a:r>
            <a:r>
              <a:rPr lang="en-US" sz="1200" dirty="0">
                <a:solidFill>
                  <a:srgbClr val="008080"/>
                </a:solidFill>
                <a:latin typeface="Courier New" pitchFamily="49" charset="0"/>
              </a:rPr>
              <a:t>&lt;/</a:t>
            </a:r>
            <a:r>
              <a:rPr lang="en-US" sz="1200" dirty="0" err="1">
                <a:solidFill>
                  <a:srgbClr val="3F7F7F"/>
                </a:solidFill>
                <a:latin typeface="Courier New" pitchFamily="49" charset="0"/>
              </a:rPr>
              <a:t>param</a:t>
            </a:r>
            <a:r>
              <a:rPr lang="en-US" sz="1200" dirty="0">
                <a:solidFill>
                  <a:srgbClr val="3F7F7F"/>
                </a:solidFill>
                <a:latin typeface="Courier New" pitchFamily="49" charset="0"/>
              </a:rPr>
              <a:t>-name</a:t>
            </a:r>
            <a:r>
              <a:rPr lang="en-US" sz="1200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 marL="1177925" lvl="2" indent="-457200">
              <a:buFont typeface="Tele-GroteskNor"/>
              <a:buAutoNum type="arabicPeriod"/>
            </a:pPr>
            <a:r>
              <a:rPr lang="ru-RU" sz="1200" dirty="0">
                <a:solidFill>
                  <a:srgbClr val="008080"/>
                </a:solidFill>
                <a:latin typeface="Courier New" pitchFamily="49" charset="0"/>
              </a:rPr>
              <a:t>  </a:t>
            </a:r>
            <a:r>
              <a:rPr lang="en-US" sz="1200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sz="1200" dirty="0" err="1">
                <a:solidFill>
                  <a:srgbClr val="3F7F7F"/>
                </a:solidFill>
                <a:latin typeface="Courier New" pitchFamily="49" charset="0"/>
              </a:rPr>
              <a:t>param</a:t>
            </a:r>
            <a:r>
              <a:rPr lang="en-US" sz="1200" dirty="0">
                <a:solidFill>
                  <a:srgbClr val="3F7F7F"/>
                </a:solidFill>
                <a:latin typeface="Courier New" pitchFamily="49" charset="0"/>
              </a:rPr>
              <a:t>-value</a:t>
            </a:r>
            <a:r>
              <a:rPr lang="en-US" sz="1200" dirty="0">
                <a:solidFill>
                  <a:srgbClr val="008080"/>
                </a:solidFill>
                <a:latin typeface="Courier New" pitchFamily="49" charset="0"/>
              </a:rPr>
              <a:t>&gt;</a:t>
            </a:r>
            <a:r>
              <a:rPr lang="en-US" sz="1200" dirty="0" err="1">
                <a:latin typeface="Courier New" pitchFamily="49" charset="0"/>
              </a:rPr>
              <a:t>classpath</a:t>
            </a:r>
            <a:r>
              <a:rPr lang="en-US" sz="1200" dirty="0">
                <a:latin typeface="Courier New" pitchFamily="49" charset="0"/>
              </a:rPr>
              <a:t>:/WEB-INF/spring-</a:t>
            </a:r>
            <a:r>
              <a:rPr lang="en-US" sz="1200" dirty="0" err="1">
                <a:latin typeface="Courier New" pitchFamily="49" charset="0"/>
              </a:rPr>
              <a:t>config.xml</a:t>
            </a:r>
            <a:r>
              <a:rPr lang="en-US" sz="1200" dirty="0">
                <a:latin typeface="Courier New" pitchFamily="49" charset="0"/>
              </a:rPr>
              <a:t>, </a:t>
            </a:r>
            <a:r>
              <a:rPr lang="en-US" sz="1200" dirty="0" err="1">
                <a:latin typeface="Courier New" pitchFamily="49" charset="0"/>
              </a:rPr>
              <a:t>classpath</a:t>
            </a:r>
            <a:r>
              <a:rPr lang="en-US" sz="1200" dirty="0">
                <a:latin typeface="Courier New" pitchFamily="49" charset="0"/>
              </a:rPr>
              <a:t>:/WEB-INF/</a:t>
            </a:r>
            <a:r>
              <a:rPr lang="en-US" sz="1200" dirty="0" err="1">
                <a:latin typeface="Courier New" pitchFamily="49" charset="0"/>
              </a:rPr>
              <a:t>applicationContext.xml</a:t>
            </a:r>
            <a:r>
              <a:rPr lang="en-US" sz="1200" dirty="0">
                <a:solidFill>
                  <a:srgbClr val="008080"/>
                </a:solidFill>
                <a:latin typeface="Courier New" pitchFamily="49" charset="0"/>
              </a:rPr>
              <a:t>&lt;/</a:t>
            </a:r>
            <a:r>
              <a:rPr lang="en-US" sz="1200" dirty="0" err="1">
                <a:solidFill>
                  <a:srgbClr val="3F7F7F"/>
                </a:solidFill>
                <a:latin typeface="Courier New" pitchFamily="49" charset="0"/>
              </a:rPr>
              <a:t>param</a:t>
            </a:r>
            <a:r>
              <a:rPr lang="en-US" sz="1200" dirty="0">
                <a:solidFill>
                  <a:srgbClr val="3F7F7F"/>
                </a:solidFill>
                <a:latin typeface="Courier New" pitchFamily="49" charset="0"/>
              </a:rPr>
              <a:t>-value</a:t>
            </a:r>
            <a:r>
              <a:rPr lang="en-US" sz="1200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 marL="1177925" lvl="2" indent="-457200">
              <a:buFont typeface="Tele-GroteskNor"/>
              <a:buAutoNum type="arabicPeriod"/>
            </a:pPr>
            <a:r>
              <a:rPr lang="en-US" sz="1200" dirty="0">
                <a:solidFill>
                  <a:srgbClr val="008080"/>
                </a:solidFill>
                <a:latin typeface="Courier New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urier New" pitchFamily="49" charset="0"/>
              </a:rPr>
              <a:t>context-</a:t>
            </a:r>
            <a:r>
              <a:rPr lang="en-US" sz="1200" dirty="0" err="1">
                <a:solidFill>
                  <a:srgbClr val="3F7F7F"/>
                </a:solidFill>
                <a:latin typeface="Courier New" pitchFamily="49" charset="0"/>
              </a:rPr>
              <a:t>param</a:t>
            </a:r>
            <a:r>
              <a:rPr lang="en-US" sz="1200" dirty="0">
                <a:solidFill>
                  <a:srgbClr val="008080"/>
                </a:solidFill>
                <a:latin typeface="Courier New" pitchFamily="49" charset="0"/>
              </a:rPr>
              <a:t>&gt;</a:t>
            </a:r>
            <a:endParaRPr lang="ru-RU" sz="1200" dirty="0"/>
          </a:p>
          <a:p>
            <a:endParaRPr lang="ru-RU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04496" y="3513241"/>
            <a:ext cx="8135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1200" dirty="0" err="1">
                <a:latin typeface="Courier New" pitchFamily="49" charset="0"/>
              </a:rPr>
              <a:t>ClassPathXmlApplicationContext</a:t>
            </a:r>
            <a:r>
              <a:rPr lang="en-US" sz="1200" dirty="0">
                <a:latin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</a:rPr>
              <a:t>appContext</a:t>
            </a:r>
            <a:r>
              <a:rPr lang="en-US" sz="1200" dirty="0">
                <a:latin typeface="Courier New" pitchFamily="49" charset="0"/>
              </a:rPr>
              <a:t> = </a:t>
            </a:r>
            <a:r>
              <a:rPr lang="en-US" sz="1200" dirty="0">
                <a:solidFill>
                  <a:srgbClr val="7F0055"/>
                </a:solidFill>
                <a:latin typeface="Courier New" pitchFamily="49" charset="0"/>
              </a:rPr>
              <a:t>new</a:t>
            </a:r>
            <a:r>
              <a:rPr lang="en-US" sz="1200" dirty="0">
                <a:latin typeface="Courier New" pitchFamily="49" charset="0"/>
              </a:rPr>
              <a:t> </a:t>
            </a:r>
            <a:endParaRPr lang="en-US" sz="1200" dirty="0" smtClean="0">
              <a:latin typeface="Courier New" pitchFamily="49" charset="0"/>
            </a:endParaRPr>
          </a:p>
          <a:p>
            <a:pPr lvl="2"/>
            <a:r>
              <a:rPr lang="en-US" sz="1200" dirty="0" err="1" smtClean="0">
                <a:latin typeface="Courier New" pitchFamily="49" charset="0"/>
              </a:rPr>
              <a:t>ClassPathXmlApplicationContext</a:t>
            </a:r>
            <a:r>
              <a:rPr lang="en-US" sz="1200" dirty="0">
                <a:latin typeface="Courier New" pitchFamily="49" charset="0"/>
              </a:rPr>
              <a:t>(</a:t>
            </a:r>
            <a:r>
              <a:rPr lang="ru-RU" sz="1200" dirty="0">
                <a:latin typeface="Courier New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urier New" pitchFamily="49" charset="0"/>
              </a:rPr>
              <a:t>new</a:t>
            </a:r>
            <a:r>
              <a:rPr lang="en-US" sz="1200" dirty="0">
                <a:latin typeface="Courier New" pitchFamily="49" charset="0"/>
              </a:rPr>
              <a:t> String[] { </a:t>
            </a:r>
            <a:r>
              <a:rPr lang="en-US" sz="1200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itchFamily="49" charset="0"/>
              </a:rPr>
              <a:t>applicationContext.xml</a:t>
            </a:r>
            <a:r>
              <a:rPr lang="en-US" sz="1200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sz="1200" dirty="0">
                <a:latin typeface="Courier New" pitchFamily="49" charset="0"/>
              </a:rPr>
              <a:t>,</a:t>
            </a:r>
            <a:r>
              <a:rPr lang="ru-RU" sz="1200" dirty="0">
                <a:latin typeface="Courier New" pitchFamily="49" charset="0"/>
              </a:rPr>
              <a:t> </a:t>
            </a:r>
            <a:r>
              <a:rPr lang="en-US" sz="1200" dirty="0">
                <a:solidFill>
                  <a:srgbClr val="2A00FF"/>
                </a:solidFill>
                <a:latin typeface="Courier New" pitchFamily="49" charset="0"/>
              </a:rPr>
              <a:t>"applicationContext-part2.xml"</a:t>
            </a:r>
            <a:r>
              <a:rPr lang="en-US" sz="1200" dirty="0">
                <a:latin typeface="Courier New" pitchFamily="49" charset="0"/>
              </a:rPr>
              <a:t> });</a:t>
            </a:r>
            <a:endParaRPr lang="en-US" sz="1200" dirty="0"/>
          </a:p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12746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0" y="322169"/>
            <a:ext cx="9144000" cy="66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dirty="0">
                <a:latin typeface="Courier New" charset="0"/>
                <a:ea typeface="Courier New" charset="0"/>
                <a:cs typeface="Courier New" charset="0"/>
              </a:rPr>
              <a:t>Summary of Contents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49300" y="985168"/>
            <a:ext cx="7407000" cy="352504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eaLnBrk="1" hangingPunct="1"/>
            <a:r>
              <a:rPr lang="en-US" sz="1900" b="1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Spring framework</a:t>
            </a:r>
            <a:endParaRPr lang="ru-RU" sz="1900" b="1" dirty="0">
              <a:solidFill>
                <a:srgbClr val="00B05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Архитектурные принципы</a:t>
            </a:r>
            <a:endParaRPr lang="en-US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Spring </a:t>
            </a:r>
            <a:r>
              <a:rPr lang="en-US" sz="19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IoC</a:t>
            </a:r>
            <a:endParaRPr lang="ru-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Spring AOP</a:t>
            </a:r>
            <a:endParaRPr lang="ru-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Spring </a:t>
            </a:r>
            <a:r>
              <a:rPr lang="en-US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MVC</a:t>
            </a:r>
            <a:endParaRPr lang="en-US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21691"/>
            <a:ext cx="6307810" cy="663000"/>
          </a:xfrm>
        </p:spPr>
        <p:txBody>
          <a:bodyPr/>
          <a:lstStyle/>
          <a:p>
            <a:pPr algn="ctr"/>
            <a:r>
              <a:rPr lang="ru-RU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Инициализация контекста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94357" y="847880"/>
            <a:ext cx="8755286" cy="317250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Beans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создаются в последовательности, основанной на зависимостях</a:t>
            </a:r>
          </a:p>
          <a:p>
            <a:pPr lvl="1">
              <a:spcAft>
                <a:spcPts val="0"/>
              </a:spcAft>
            </a:pP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Часто создаются когда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ApplicationContext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загружает конфигурацию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ru-RU" sz="16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spcAft>
                <a:spcPts val="0"/>
              </a:spcAft>
            </a:pP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Возможно переопределение в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xml:</a:t>
            </a:r>
          </a:p>
          <a:p>
            <a:pPr lvl="2">
              <a:spcAft>
                <a:spcPts val="0"/>
              </a:spcAft>
            </a:pPr>
            <a:endParaRPr lang="ru-RU" sz="16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2">
              <a:spcAft>
                <a:spcPts val="0"/>
              </a:spcAft>
            </a:pPr>
            <a:r>
              <a:rPr lang="en-US" sz="1600" dirty="0" smtClean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&lt;bean 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en-US" sz="16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=“</a:t>
            </a:r>
            <a:r>
              <a:rPr lang="en-US" sz="1600" dirty="0" err="1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className</a:t>
            </a:r>
            <a:r>
              <a:rPr lang="en-US" sz="16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” 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lazy-</a:t>
            </a: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en-US" sz="16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=“true” </a:t>
            </a:r>
            <a:r>
              <a:rPr lang="en-US" sz="1600" dirty="0" smtClean="0">
                <a:solidFill>
                  <a:srgbClr val="92D050"/>
                </a:solidFill>
                <a:latin typeface="Courier New" charset="0"/>
                <a:ea typeface="Courier New" charset="0"/>
                <a:cs typeface="Courier New" charset="0"/>
              </a:rPr>
              <a:t>/&gt;</a:t>
            </a:r>
            <a:r>
              <a:rPr lang="ru-RU" sz="16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sz="1600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ru-RU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Spring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будет создавать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бины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по требованию: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lvl="1" indent="-285750"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scope singleton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– </a:t>
            </a: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при старте контейнера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lvl="1" indent="-285750"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lazy dependency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– </a:t>
            </a: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создание </a:t>
            </a:r>
            <a:r>
              <a:rPr lang="ru-RU" sz="16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бина</a:t>
            </a: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только при необходимости его </a:t>
            </a:r>
            <a:r>
              <a:rPr lang="ru-RU" sz="16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инжектнуть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lvl="1" indent="-285750"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VERY lazy dependency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– </a:t>
            </a: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создание </a:t>
            </a:r>
            <a:r>
              <a:rPr lang="ru-RU" sz="16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бина</a:t>
            </a: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только при обращении к нему из кода, требует </a:t>
            </a:r>
            <a:r>
              <a:rPr lang="ru-RU" sz="16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проксирования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ru-RU" sz="14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20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3807"/>
            <a:ext cx="7080422" cy="663000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Beans dependency injection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0473" y="705991"/>
            <a:ext cx="7407000" cy="3172500"/>
          </a:xfrm>
        </p:spPr>
        <p:txBody>
          <a:bodyPr/>
          <a:lstStyle/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Граф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зависимостей создается на основе конфигурации</a:t>
            </a: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Beans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создаются в конструкторах или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factory-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методах</a:t>
            </a: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Зависимости, не добавленные конструкторами, добавляются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сеттерами</a:t>
            </a: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Любая не созданная зависимость создается, когда это необходимо</a:t>
            </a: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Циклические зависимости контекст разрешить не может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009" y="2940169"/>
            <a:ext cx="4015991" cy="12374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748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0" y="322169"/>
            <a:ext cx="9144000" cy="66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dirty="0">
                <a:latin typeface="Courier New" charset="0"/>
                <a:ea typeface="Courier New" charset="0"/>
                <a:cs typeface="Courier New" charset="0"/>
              </a:rPr>
              <a:t>Summary of Contents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49300" y="985168"/>
            <a:ext cx="7407000" cy="352504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eaLnBrk="1" hangingPunct="1"/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Spring framework</a:t>
            </a:r>
            <a:endParaRPr lang="ru-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Архитектурные принципы</a:t>
            </a:r>
            <a:endParaRPr lang="en-US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dirty="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rPr>
              <a:t>Spring </a:t>
            </a:r>
            <a:r>
              <a:rPr lang="en-US" sz="1900" dirty="0" err="1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rPr>
              <a:t>IoC</a:t>
            </a:r>
            <a:endParaRPr lang="ru-RU" sz="1900" dirty="0">
              <a:solidFill>
                <a:schemeClr val="bg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b="1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Spring AOP</a:t>
            </a:r>
            <a:endParaRPr lang="ru-RU" sz="1900" b="1" dirty="0">
              <a:solidFill>
                <a:srgbClr val="00B05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Spring MVC</a:t>
            </a:r>
          </a:p>
          <a:p>
            <a:pPr eaLnBrk="1" hangingPunct="1"/>
            <a:r>
              <a:rPr lang="ru-RU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Дополнительная литература</a:t>
            </a:r>
            <a:endParaRPr lang="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26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0873"/>
            <a:ext cx="7425559" cy="663000"/>
          </a:xfrm>
        </p:spPr>
        <p:txBody>
          <a:bodyPr/>
          <a:lstStyle/>
          <a:p>
            <a:pPr algn="ctr"/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Aspect Oriented Programming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2004" y="713873"/>
            <a:ext cx="7407000" cy="317250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ru-RU" sz="14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Как разделить функциональность, увеличить модульность и уменьшить избыточность?</a:t>
            </a:r>
          </a:p>
          <a:p>
            <a:pPr marL="866775" lvl="2" indent="-285750">
              <a:spcAft>
                <a:spcPts val="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Separation of Concerns (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SoC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–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разбиение функциональности на блоки с наименьшим перекрытием</a:t>
            </a:r>
          </a:p>
          <a:p>
            <a:pPr marL="866775" lvl="2" indent="-285750">
              <a:spcAft>
                <a:spcPts val="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Don’t Repeat Yourself (DRY)</a:t>
            </a:r>
            <a:r>
              <a:rPr lang="ru-RU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– сокращение повтора кода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в просторечии «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копипаста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»</a:t>
            </a:r>
          </a:p>
          <a:p>
            <a:pPr marL="866775" lvl="2" indent="-285750">
              <a:spcAft>
                <a:spcPts val="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Cross-Cutting Concerns</a:t>
            </a:r>
            <a:r>
              <a:rPr lang="ru-RU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– функциональные элементы, которые распределены по коду и плохо поддаются организации в отдельные модули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  <a:endParaRPr lang="ru-RU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1714500" lvl="3" indent="-342900"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Обработка ошибок</a:t>
            </a:r>
          </a:p>
          <a:p>
            <a:pPr marL="1714500" lvl="3" indent="-342900">
              <a:spcAft>
                <a:spcPts val="0"/>
              </a:spcAft>
              <a:buFont typeface="+mj-lt"/>
              <a:buAutoNum type="arabicPeriod"/>
            </a:pPr>
            <a:r>
              <a:rPr lang="ru-RU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Логгирование</a:t>
            </a:r>
            <a:endParaRPr lang="ru-RU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1714500" lvl="3" indent="-342900"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Управление транзакциями</a:t>
            </a:r>
          </a:p>
          <a:p>
            <a:pPr marL="1714500" lvl="3" indent="-342900"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Security</a:t>
            </a:r>
            <a:endParaRPr lang="ru-RU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r>
              <a:rPr lang="ru-RU" sz="14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Идея аспекта состоит в реализации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cross-cutting </a:t>
            </a:r>
            <a:r>
              <a:rPr lang="ru-RU" sz="14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функционала</a:t>
            </a:r>
          </a:p>
          <a:p>
            <a:pPr>
              <a:spcAft>
                <a:spcPts val="0"/>
              </a:spcAft>
            </a:pPr>
            <a:r>
              <a:rPr lang="ru-RU" sz="14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Аспект применяется к другому классу незаметно для него</a:t>
            </a:r>
          </a:p>
          <a:p>
            <a:pPr>
              <a:spcAft>
                <a:spcPts val="0"/>
              </a:spcAft>
            </a:pP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70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9300" y="200646"/>
            <a:ext cx="7407000" cy="663000"/>
          </a:xfrm>
        </p:spPr>
        <p:txBody>
          <a:bodyPr/>
          <a:lstStyle/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Термины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AOP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9300" y="753288"/>
            <a:ext cx="7407000" cy="317250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Aspect</a:t>
            </a:r>
          </a:p>
          <a:p>
            <a:pPr lvl="1">
              <a:spcAft>
                <a:spcPts val="0"/>
              </a:spcAft>
            </a:pP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Сквозная функциональность, необходимая приложению. </a:t>
            </a:r>
          </a:p>
          <a:p>
            <a:pPr lvl="1">
              <a:spcAft>
                <a:spcPts val="0"/>
              </a:spcAft>
            </a:pP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Например </a:t>
            </a:r>
            <a:r>
              <a:rPr lang="ru-RU" sz="16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логгирование</a:t>
            </a: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и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security </a:t>
            </a: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являются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аспектами</a:t>
            </a:r>
          </a:p>
          <a:p>
            <a:pPr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Advice</a:t>
            </a:r>
          </a:p>
          <a:p>
            <a:pPr lvl="1">
              <a:spcAft>
                <a:spcPts val="0"/>
              </a:spcAft>
            </a:pP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Код, реализующий сквозную функциональность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spcAft>
                <a:spcPts val="0"/>
              </a:spcAft>
            </a:pP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Он будет применяться перед, после или вместо вызова бизнес-метода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Joint Point</a:t>
            </a:r>
            <a:endParaRPr lang="ru-RU" b="1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spcAft>
                <a:spcPts val="0"/>
              </a:spcAft>
            </a:pP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Точка применения 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Advice</a:t>
            </a:r>
          </a:p>
          <a:p>
            <a:pPr lvl="1">
              <a:spcAft>
                <a:spcPts val="0"/>
              </a:spcAft>
            </a:pP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Как правило представляет собой бизнес-метод, нуждающийся во включении сквозного функционала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Pointcut</a:t>
            </a:r>
            <a:endParaRPr lang="ru-RU" b="1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spcAft>
                <a:spcPts val="0"/>
              </a:spcAft>
            </a:pP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Набор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Joint Point’</a:t>
            </a:r>
            <a:r>
              <a:rPr lang="ru-RU" sz="16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ов</a:t>
            </a: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в которых надо применить 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Advice</a:t>
            </a:r>
            <a:endParaRPr lang="ru-RU" sz="1600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ru-RU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19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9300" y="105925"/>
            <a:ext cx="7407000" cy="663000"/>
          </a:xfrm>
        </p:spPr>
        <p:txBody>
          <a:bodyPr/>
          <a:lstStyle/>
          <a:p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Реализация аспектов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9300" y="768925"/>
            <a:ext cx="7407000" cy="3172500"/>
          </a:xfrm>
        </p:spPr>
        <p:txBody>
          <a:bodyPr/>
          <a:lstStyle/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JVM </a:t>
            </a:r>
            <a:r>
              <a:rPr lang="ru-RU" sz="1800" dirty="0">
                <a:latin typeface="Courier New" charset="0"/>
                <a:ea typeface="Courier New" charset="0"/>
                <a:cs typeface="Courier New" charset="0"/>
              </a:rPr>
              <a:t>не предоставляет средств для прерывания вызова метода и исполнения кода аспекта</a:t>
            </a: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ru-RU" sz="1800" dirty="0">
                <a:latin typeface="Courier New" charset="0"/>
                <a:ea typeface="Courier New" charset="0"/>
                <a:cs typeface="Courier New" charset="0"/>
              </a:rPr>
              <a:t>Для реализации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AOP </a:t>
            </a:r>
            <a:r>
              <a:rPr lang="ru-RU" sz="1800" dirty="0">
                <a:latin typeface="Courier New" charset="0"/>
                <a:ea typeface="Courier New" charset="0"/>
                <a:cs typeface="Courier New" charset="0"/>
              </a:rPr>
              <a:t>приходится</a:t>
            </a:r>
          </a:p>
          <a:p>
            <a:pPr marL="800100" lvl="1" indent="-342900"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latin typeface="Courier New" charset="0"/>
                <a:ea typeface="Courier New" charset="0"/>
                <a:cs typeface="Courier New" charset="0"/>
              </a:rPr>
              <a:t>Либо работать не с классом, а с динамическим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proxy</a:t>
            </a:r>
            <a:r>
              <a:rPr lang="ru-RU" sz="1800" dirty="0">
                <a:latin typeface="Courier New" charset="0"/>
                <a:ea typeface="Courier New" charset="0"/>
                <a:cs typeface="Courier New" charset="0"/>
              </a:rPr>
              <a:t> (требует наличия интерфейса)</a:t>
            </a:r>
          </a:p>
          <a:p>
            <a:pPr marL="800100" lvl="1" indent="-342900"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latin typeface="Courier New" charset="0"/>
                <a:ea typeface="Courier New" charset="0"/>
                <a:cs typeface="Courier New" charset="0"/>
              </a:rPr>
              <a:t>Либо инструментировать </a:t>
            </a:r>
            <a:r>
              <a:rPr lang="ru-RU" sz="1800" dirty="0" err="1">
                <a:latin typeface="Courier New" charset="0"/>
                <a:ea typeface="Courier New" charset="0"/>
                <a:cs typeface="Courier New" charset="0"/>
              </a:rPr>
              <a:t>байткод</a:t>
            </a:r>
            <a:r>
              <a:rPr lang="ru-RU" sz="1800" dirty="0">
                <a:latin typeface="Courier New" charset="0"/>
                <a:ea typeface="Courier New" charset="0"/>
                <a:cs typeface="Courier New" charset="0"/>
              </a:rPr>
              <a:t> класса в </a:t>
            </a:r>
            <a:r>
              <a:rPr lang="ru-RU" sz="1800" dirty="0" err="1">
                <a:latin typeface="Courier New" charset="0"/>
                <a:ea typeface="Courier New" charset="0"/>
                <a:cs typeface="Courier New" charset="0"/>
              </a:rPr>
              <a:t>рантайме</a:t>
            </a:r>
            <a:r>
              <a:rPr lang="ru-RU" sz="1800" dirty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cglib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javassist</a:t>
            </a:r>
            <a:r>
              <a:rPr lang="ru-RU" sz="18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800100" lvl="1" indent="-342900"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latin typeface="Courier New" charset="0"/>
                <a:ea typeface="Courier New" charset="0"/>
                <a:cs typeface="Courier New" charset="0"/>
              </a:rPr>
              <a:t>Либо использовать отдельный </a:t>
            </a:r>
            <a:r>
              <a:rPr lang="ru-RU" sz="1800" dirty="0" err="1">
                <a:latin typeface="Courier New" charset="0"/>
                <a:ea typeface="Courier New" charset="0"/>
                <a:cs typeface="Courier New" charset="0"/>
              </a:rPr>
              <a:t>прекомпилятор</a:t>
            </a:r>
            <a:r>
              <a:rPr lang="ru-RU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aspectJ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ru-RU" sz="1800" dirty="0">
                <a:latin typeface="Courier New" charset="0"/>
                <a:ea typeface="Courier New" charset="0"/>
                <a:cs typeface="Courier New" charset="0"/>
              </a:rPr>
              <a:t>Для сравнения: на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Lisp </a:t>
            </a:r>
            <a:r>
              <a:rPr lang="ru-RU" sz="1800" dirty="0">
                <a:latin typeface="Courier New" charset="0"/>
                <a:ea typeface="Courier New" charset="0"/>
                <a:cs typeface="Courier New" charset="0"/>
              </a:rPr>
              <a:t>достаточно просто написать макрос</a:t>
            </a:r>
          </a:p>
          <a:p>
            <a:pPr>
              <a:spcAft>
                <a:spcPts val="0"/>
              </a:spcAft>
            </a:pPr>
            <a:endParaRPr lang="ru-RU" sz="15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79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5" descr="aop-proxy-plain-pojo-cal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3783" y="373628"/>
            <a:ext cx="4464050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aop-proxy-c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5220" y="2437264"/>
            <a:ext cx="4321175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217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Spring AOP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94121" y="997525"/>
            <a:ext cx="7407000" cy="3401054"/>
          </a:xfrm>
        </p:spPr>
        <p:txBody>
          <a:bodyPr/>
          <a:lstStyle/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Spring AOP</a:t>
            </a:r>
            <a:endParaRPr lang="ru-RU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spcAft>
                <a:spcPts val="0"/>
              </a:spcAft>
            </a:pP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	— </a:t>
            </a:r>
            <a:r>
              <a:rPr lang="ru-RU" sz="1600" dirty="0" smtClean="0">
                <a:latin typeface="Courier New" charset="0"/>
                <a:ea typeface="Courier New" charset="0"/>
                <a:cs typeface="Courier New" charset="0"/>
              </a:rPr>
              <a:t>Легко конфигурируется в контексте</a:t>
            </a:r>
          </a:p>
          <a:p>
            <a:pPr lvl="1">
              <a:spcAft>
                <a:spcPts val="0"/>
              </a:spcAft>
            </a:pP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	— </a:t>
            </a:r>
            <a:r>
              <a:rPr lang="ru-RU" sz="1600" dirty="0" smtClean="0">
                <a:latin typeface="Courier New" charset="0"/>
                <a:ea typeface="Courier New" charset="0"/>
                <a:cs typeface="Courier New" charset="0"/>
              </a:rPr>
              <a:t>Позволяет вешать аспекты только на методы</a:t>
            </a:r>
          </a:p>
          <a:p>
            <a:pPr lvl="1">
              <a:spcAft>
                <a:spcPts val="0"/>
              </a:spcAft>
            </a:pP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	— </a:t>
            </a:r>
            <a:r>
              <a:rPr lang="ru-RU" sz="1600" dirty="0" smtClean="0">
                <a:latin typeface="Courier New" charset="0"/>
                <a:ea typeface="Courier New" charset="0"/>
                <a:cs typeface="Courier New" charset="0"/>
              </a:rPr>
              <a:t>Поддерживает только 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around-invoke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600" dirty="0" smtClean="0">
                <a:latin typeface="Courier New" charset="0"/>
                <a:ea typeface="Courier New" charset="0"/>
                <a:cs typeface="Courier New" charset="0"/>
              </a:rPr>
              <a:t>аспекты</a:t>
            </a:r>
          </a:p>
          <a:p>
            <a:pPr lvl="1">
              <a:spcAft>
                <a:spcPts val="0"/>
              </a:spcAft>
            </a:pP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ru-RU" sz="1600" dirty="0" smtClean="0">
                <a:latin typeface="Courier New" charset="0"/>
                <a:ea typeface="Courier New" charset="0"/>
                <a:cs typeface="Courier New" charset="0"/>
              </a:rPr>
              <a:t>Работает только со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Spring-</a:t>
            </a:r>
            <a:r>
              <a:rPr lang="ru-RU" sz="1600" dirty="0" err="1" smtClean="0">
                <a:latin typeface="Courier New" charset="0"/>
                <a:ea typeface="Courier New" charset="0"/>
                <a:cs typeface="Courier New" charset="0"/>
              </a:rPr>
              <a:t>бинами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ru-RU" b="1" dirty="0" smtClean="0">
                <a:latin typeface="Courier New" charset="0"/>
                <a:ea typeface="Courier New" charset="0"/>
                <a:cs typeface="Courier New" charset="0"/>
              </a:rPr>
              <a:t>Поддержка аспектов </a:t>
            </a:r>
            <a:r>
              <a:rPr lang="en-US" b="1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AspectJ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	— </a:t>
            </a:r>
            <a:r>
              <a:rPr lang="ru-RU" sz="1600" dirty="0" smtClean="0">
                <a:latin typeface="Courier New" charset="0"/>
                <a:ea typeface="Courier New" charset="0"/>
                <a:cs typeface="Courier New" charset="0"/>
              </a:rPr>
              <a:t>Позволяет вешать аспекты практически на все,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ru-RU" sz="1600" dirty="0" smtClean="0">
                <a:latin typeface="Courier New" charset="0"/>
                <a:ea typeface="Courier New" charset="0"/>
                <a:cs typeface="Courier New" charset="0"/>
              </a:rPr>
              <a:t>например на конструкторы</a:t>
            </a:r>
          </a:p>
          <a:p>
            <a:pPr lvl="3">
              <a:spcAft>
                <a:spcPts val="0"/>
              </a:spcAft>
            </a:pP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	— </a:t>
            </a:r>
            <a:r>
              <a:rPr lang="ru-RU" sz="1600" dirty="0" smtClean="0">
                <a:latin typeface="Courier New" charset="0"/>
                <a:ea typeface="Courier New" charset="0"/>
                <a:cs typeface="Courier New" charset="0"/>
              </a:rPr>
              <a:t>Поддерживает все типы аспектов</a:t>
            </a:r>
          </a:p>
          <a:p>
            <a:pPr lvl="3">
              <a:spcAft>
                <a:spcPts val="0"/>
              </a:spcAft>
            </a:pP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	— </a:t>
            </a:r>
            <a:r>
              <a:rPr lang="ru-RU" sz="1600" dirty="0" smtClean="0">
                <a:latin typeface="Courier New" charset="0"/>
                <a:ea typeface="Courier New" charset="0"/>
                <a:cs typeface="Courier New" charset="0"/>
              </a:rPr>
              <a:t>Требует либо компиляции компилятором 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AspectJ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, 	</a:t>
            </a:r>
            <a:r>
              <a:rPr lang="ru-RU" sz="1600" dirty="0" smtClean="0">
                <a:latin typeface="Courier New" charset="0"/>
                <a:ea typeface="Courier New" charset="0"/>
                <a:cs typeface="Courier New" charset="0"/>
              </a:rPr>
              <a:t>либо </a:t>
            </a:r>
            <a:r>
              <a:rPr lang="ru-RU" sz="1600" dirty="0" err="1" smtClean="0">
                <a:latin typeface="Courier New" charset="0"/>
                <a:ea typeface="Courier New" charset="0"/>
                <a:cs typeface="Courier New" charset="0"/>
              </a:rPr>
              <a:t>инструментирования</a:t>
            </a:r>
            <a:r>
              <a:rPr lang="ru-RU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600" dirty="0" err="1" smtClean="0">
                <a:latin typeface="Courier New" charset="0"/>
                <a:ea typeface="Courier New" charset="0"/>
                <a:cs typeface="Courier New" charset="0"/>
              </a:rPr>
              <a:t>байткода</a:t>
            </a:r>
            <a:r>
              <a:rPr lang="ru-RU" sz="1600" dirty="0" smtClean="0">
                <a:latin typeface="Courier New" charset="0"/>
                <a:ea typeface="Courier New" charset="0"/>
                <a:cs typeface="Courier New" charset="0"/>
              </a:rPr>
              <a:t> при помощи </a:t>
            </a: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cglib</a:t>
            </a:r>
            <a:endParaRPr lang="ru-RU" sz="1600" dirty="0" smtClean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4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9300" y="90159"/>
            <a:ext cx="7407000" cy="663000"/>
          </a:xfrm>
        </p:spPr>
        <p:txBody>
          <a:bodyPr/>
          <a:lstStyle/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Пример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9300" y="753159"/>
            <a:ext cx="8298086" cy="3172500"/>
          </a:xfrm>
        </p:spPr>
        <p:txBody>
          <a:bodyPr/>
          <a:lstStyle/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Управление транзакциями – одно из самых частых применений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AOP</a:t>
            </a: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В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Spring-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tx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уже существует конфигурируемый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Advice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для этого</a:t>
            </a: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Опишем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Pointcut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 все методы любого класса из пакета</a:t>
            </a: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Теперь транзакция будет размечаться по границам этих методов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В примере исключение в методе вызовет откат транзакции</a:t>
            </a: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Аналогичным образом можно написать свой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Advice</a:t>
            </a:r>
            <a:endParaRPr lang="ru-RU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ru-RU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2820" y="2625345"/>
            <a:ext cx="6979960" cy="19633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414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53221"/>
            <a:ext cx="9144000" cy="663000"/>
          </a:xfrm>
        </p:spPr>
        <p:txBody>
          <a:bodyPr/>
          <a:lstStyle/>
          <a:p>
            <a:pPr algn="ctr"/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Практика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12" y="1052832"/>
            <a:ext cx="3137775" cy="313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6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Spring Framework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Фреймворк для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Java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-приложений. Первый релиз в 2003 году.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Обеспечивает базовую поддержку управления зависимостями, управление </a:t>
            </a:r>
            <a:r>
              <a:rPr lang="ru-RU" sz="14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транзакциями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веб-приложений, доступ к данным, обмен сообщениями и многое другое.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Сегодня является де-факто стандартом при разработке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Java-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приложений. </a:t>
            </a:r>
            <a:endParaRPr lang="ru-RU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378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0" y="322169"/>
            <a:ext cx="9144000" cy="66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dirty="0">
                <a:latin typeface="Courier New" charset="0"/>
                <a:ea typeface="Courier New" charset="0"/>
                <a:cs typeface="Courier New" charset="0"/>
              </a:rPr>
              <a:t>Summary of Contents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49300" y="985168"/>
            <a:ext cx="7407000" cy="352504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eaLnBrk="1" hangingPunct="1"/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Spring framework</a:t>
            </a:r>
            <a:endParaRPr lang="ru-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Архитектурные принципы</a:t>
            </a:r>
            <a:endParaRPr lang="en-US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Spring </a:t>
            </a:r>
            <a:r>
              <a:rPr lang="en-US" sz="19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IoC</a:t>
            </a:r>
            <a:endParaRPr lang="ru-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Spring AOP</a:t>
            </a:r>
            <a:endParaRPr lang="ru-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b="1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Spring MVC</a:t>
            </a:r>
          </a:p>
          <a:p>
            <a:pPr eaLnBrk="1" hangingPunct="1"/>
            <a:r>
              <a:rPr lang="ru-RU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Дополнительная литература</a:t>
            </a:r>
            <a:endParaRPr lang="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08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0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MVC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9300" y="997525"/>
            <a:ext cx="7407000" cy="3172500"/>
          </a:xfrm>
        </p:spPr>
        <p:txBody>
          <a:bodyPr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Основная идея состоит в разделении обязанностей: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Model </a:t>
            </a: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– бизнес-логика и доменные объекты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Controller </a:t>
            </a: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– навигация и выбор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View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View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– </a:t>
            </a: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отображение пользовательского </a:t>
            </a:r>
            <a:r>
              <a:rPr lang="ru-RU" sz="1600" dirty="0" smtClean="0">
                <a:latin typeface="Courier New" charset="0"/>
                <a:ea typeface="Courier New" charset="0"/>
                <a:cs typeface="Courier New" charset="0"/>
              </a:rPr>
              <a:t>интерфейса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Упрощает бремя поддержки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Изменения в бизнес-логике с меньшей вероятностью разрушают представление и наоборот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Разделение труда – каждый может сосредоточиться на своей задаче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Разработчики – на создании кода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Дизайнеры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– </a:t>
            </a: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на создании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UI</a:t>
            </a:r>
            <a:endParaRPr lang="ru-RU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lvl="1" indent="-285750" eaLnBrk="0" hangingPunct="0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83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MVC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8" descr="mvc_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4320" y="997525"/>
            <a:ext cx="3851275" cy="3079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988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WebApplicationContext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Для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web-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приложений существует особая разновидность контекста –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WebApplicationContext</a:t>
            </a:r>
            <a:endParaRPr lang="en-US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Создается при старте контейнера</a:t>
            </a:r>
          </a:p>
          <a:p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Конфигурируется в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web.xml</a:t>
            </a:r>
            <a:endParaRPr lang="ru-RU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Предоставляет доступ к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ServletContext</a:t>
            </a:r>
            <a:endParaRPr lang="en-US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При необходимости его можно получить явно из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класса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WebApplicationContextHolder</a:t>
            </a:r>
            <a:endParaRPr lang="ru-RU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77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832" y="685769"/>
            <a:ext cx="4401518" cy="316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4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DispatcherServlet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9299" y="910943"/>
            <a:ext cx="8646419" cy="3172500"/>
          </a:xfrm>
        </p:spPr>
        <p:txBody>
          <a:bodyPr/>
          <a:lstStyle/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Паттерн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Front Controller </a:t>
            </a:r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– </a:t>
            </a:r>
            <a:r>
              <a:rPr lang="ru-RU" dirty="0" err="1" smtClean="0">
                <a:latin typeface="Courier New" charset="0"/>
                <a:ea typeface="Courier New" charset="0"/>
                <a:cs typeface="Courier New" charset="0"/>
              </a:rPr>
              <a:t>сервлет</a:t>
            </a:r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, который отправляет все запросы (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request</a:t>
            </a:r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) соответствующим контроллерам</a:t>
            </a:r>
          </a:p>
          <a:p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DispatcherServlet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необходимо объявить в </a:t>
            </a: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web.xml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чтобы контейнер направлял ему запросы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DispatcherServlet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полностью контролирует маршрут запросов</a:t>
            </a:r>
          </a:p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Остальные контроллеры могут обслуживать множество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URL</a:t>
            </a:r>
            <a:endParaRPr lang="ru-RU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Контроллер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представляет собой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POJO</a:t>
            </a:r>
          </a:p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Контроллер управляется как любой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bean</a:t>
            </a:r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 в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Spring - </a:t>
            </a: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ApplicationContext</a:t>
            </a:r>
            <a:endParaRPr lang="ru-RU" dirty="0" smtClean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302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9300" y="74394"/>
            <a:ext cx="8006424" cy="663000"/>
          </a:xfrm>
        </p:spPr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Основные компоненты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 Spring MVC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9300" y="627164"/>
            <a:ext cx="7407000" cy="3795064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b="1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DispatcherServlet</a:t>
            </a:r>
            <a:endParaRPr lang="en-US" b="1" dirty="0" smtClean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ru-RU" sz="1600" dirty="0" smtClean="0">
                <a:latin typeface="Courier New" charset="0"/>
                <a:ea typeface="Courier New" charset="0"/>
                <a:cs typeface="Courier New" charset="0"/>
              </a:rPr>
              <a:t>Реализация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Front Controller </a:t>
            </a: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в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Spring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b="1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Controller</a:t>
            </a:r>
            <a:endParaRPr lang="ru-RU" b="1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Инкапсулирует логику навигации</a:t>
            </a:r>
          </a:p>
          <a:p>
            <a:pPr lvl="1">
              <a:spcAft>
                <a:spcPts val="0"/>
              </a:spcAft>
            </a:pP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Делегирует бизнес-логику сервис-объектам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Handler</a:t>
            </a:r>
          </a:p>
          <a:p>
            <a:pPr lvl="1">
              <a:spcAft>
                <a:spcPts val="0"/>
              </a:spcAft>
            </a:pP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Подбирает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controller </a:t>
            </a: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исходя из параметров запроса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View</a:t>
            </a:r>
            <a:endParaRPr lang="ru-RU" b="1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spcAft>
                <a:spcPts val="0"/>
              </a:spcAft>
            </a:pP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Отвечает за отображение</a:t>
            </a:r>
          </a:p>
          <a:p>
            <a:pPr>
              <a:spcAft>
                <a:spcPts val="0"/>
              </a:spcAft>
            </a:pP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ViewResolver</a:t>
            </a:r>
            <a:endParaRPr lang="en-US" b="1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2">
              <a:spcAft>
                <a:spcPts val="0"/>
              </a:spcAft>
            </a:pP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Соответствие логических имен конкретной реализации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View</a:t>
            </a:r>
          </a:p>
          <a:p>
            <a:pPr>
              <a:spcAft>
                <a:spcPts val="0"/>
              </a:spcAft>
            </a:pP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ModelAndView</a:t>
            </a:r>
            <a:endParaRPr lang="en-US" b="1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2">
              <a:spcAft>
                <a:spcPts val="0"/>
              </a:spcAft>
            </a:pP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Ассоциирует представление (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View</a:t>
            </a: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c </a:t>
            </a: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запросом,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View </a:t>
            </a: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может быть физической реализацией или логическим именем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8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0203" y="555242"/>
            <a:ext cx="5166547" cy="35875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998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Controller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9300" y="997525"/>
            <a:ext cx="7407000" cy="3172500"/>
          </a:xfrm>
        </p:spPr>
        <p:txBody>
          <a:bodyPr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Отвечает за навигацию по страницам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Не содержит бизнес-логики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Реализовать можно используя:</a:t>
            </a:r>
          </a:p>
          <a:p>
            <a:pPr marL="582613" lvl="1" indent="-222250" eaLnBrk="0" hangingPunct="0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Старый добрый </a:t>
            </a:r>
            <a:r>
              <a:rPr lang="ru-RU" sz="1600" dirty="0" smtClean="0">
                <a:latin typeface="Courier New" charset="0"/>
                <a:ea typeface="Courier New" charset="0"/>
                <a:cs typeface="Courier New" charset="0"/>
              </a:rPr>
              <a:t>советский интерфейс 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Controller</a:t>
            </a:r>
          </a:p>
          <a:p>
            <a:pPr marL="582613" lvl="1" indent="-222250" eaLnBrk="0" hangingPunct="0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1600" dirty="0" smtClean="0">
                <a:latin typeface="Courier New" charset="0"/>
                <a:ea typeface="Courier New" charset="0"/>
                <a:cs typeface="Courier New" charset="0"/>
              </a:rPr>
              <a:t>Разметку </a:t>
            </a: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аннотациями без наследования и интерфейсов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941388" lvl="2" indent="-220663" eaLnBrk="0" hangingPunct="0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RequestMapping</a:t>
            </a:r>
            <a:endParaRPr lang="en-US" sz="1600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941388" lvl="2" indent="-220663" eaLnBrk="0" hangingPunct="0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Controller</a:t>
            </a:r>
          </a:p>
          <a:p>
            <a:pPr marL="582613" lvl="1" indent="-222250" eaLnBrk="0" hangingPunct="0">
              <a:lnSpc>
                <a:spcPct val="90000"/>
              </a:lnSpc>
              <a:spcBef>
                <a:spcPct val="2500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Просто </a:t>
            </a:r>
            <a:r>
              <a:rPr lang="ru-RU" sz="1600" dirty="0" err="1">
                <a:latin typeface="Courier New" charset="0"/>
                <a:ea typeface="Courier New" charset="0"/>
                <a:cs typeface="Courier New" charset="0"/>
              </a:rPr>
              <a:t>замапить</a:t>
            </a: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URL </a:t>
            </a: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на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View </a:t>
            </a: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в </a:t>
            </a:r>
            <a:r>
              <a:rPr lang="ru-RU" sz="1600" dirty="0" smtClean="0">
                <a:latin typeface="Courier New" charset="0"/>
                <a:ea typeface="Courier New" charset="0"/>
                <a:cs typeface="Courier New" charset="0"/>
              </a:rPr>
              <a:t>контексте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ru-RU" sz="16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16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5308" y="1033639"/>
            <a:ext cx="6195849" cy="3636259"/>
          </a:xfrm>
        </p:spPr>
        <p:txBody>
          <a:bodyPr/>
          <a:lstStyle/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Его основная задача – служить контейнером для приложения и предоставлять ему разного рода сервисы</a:t>
            </a: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Взаимодействие сервисов определяется конфигурацией</a:t>
            </a: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Таким образом разработчик может сосредоточиться на написании бизнес-кода</a:t>
            </a: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Сервисы можно писать самому или подключать 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существующие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Наличие контейнера снижает связность (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coupling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Наличие контейнера помогает писать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unit-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тесты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spcAft>
                <a:spcPts val="0"/>
              </a:spcAft>
              <a:buFont typeface="Arial" charset="0"/>
              <a:buChar char="•"/>
            </a:pP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ru-RU" dirty="0"/>
          </a:p>
          <a:p>
            <a:pPr>
              <a:spcAft>
                <a:spcPts val="0"/>
              </a:spcAft>
            </a:pPr>
            <a:endParaRPr lang="ru-RU" dirty="0"/>
          </a:p>
        </p:txBody>
      </p:sp>
      <p:pic>
        <p:nvPicPr>
          <p:cNvPr id="7" name="Picture 5" descr="container-magi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8888" y="1464389"/>
            <a:ext cx="3345111" cy="198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349300" y="334525"/>
            <a:ext cx="7407000" cy="66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Spring Container 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33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9300" y="122935"/>
            <a:ext cx="7407000" cy="663000"/>
          </a:xfrm>
        </p:spPr>
        <p:txBody>
          <a:bodyPr/>
          <a:lstStyle/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Пример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Текст 2"/>
          <p:cNvSpPr>
            <a:spLocks noGrp="1"/>
          </p:cNvSpPr>
          <p:nvPr>
            <p:ph type="body" idx="1"/>
          </p:nvPr>
        </p:nvSpPr>
        <p:spPr>
          <a:xfrm>
            <a:off x="349300" y="920938"/>
            <a:ext cx="9625914" cy="3752192"/>
          </a:xfrm>
        </p:spPr>
        <p:txBody>
          <a:bodyPr/>
          <a:lstStyle/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>
                <a:solidFill>
                  <a:srgbClr val="7F0055"/>
                </a:solidFill>
                <a:latin typeface="Courier New" pitchFamily="49" charset="0"/>
              </a:rPr>
              <a:t>public</a:t>
            </a:r>
            <a:r>
              <a:rPr lang="en-US" sz="1400" dirty="0">
                <a:latin typeface="Courier New" pitchFamily="49" charset="0"/>
              </a:rPr>
              <a:t> 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</a:rPr>
              <a:t>class</a:t>
            </a:r>
            <a:r>
              <a:rPr lang="en-US" sz="1400" dirty="0" smtClean="0">
                <a:latin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</a:rPr>
              <a:t>AuthorsController</a:t>
            </a:r>
            <a:r>
              <a:rPr lang="en-US" sz="1400" dirty="0" smtClean="0">
                <a:latin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</a:rPr>
              <a:t>impliments</a:t>
            </a:r>
            <a:r>
              <a:rPr lang="en-US" sz="1400" dirty="0" smtClean="0">
                <a:latin typeface="Courier New" pitchFamily="49" charset="0"/>
              </a:rPr>
              <a:t> Controller{</a:t>
            </a:r>
          </a:p>
          <a:p>
            <a:pPr marL="342900" lvl="4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dirty="0" smtClean="0">
                <a:latin typeface="Courier New" pitchFamily="49" charset="0"/>
              </a:rPr>
              <a:t>  private </a:t>
            </a:r>
            <a:r>
              <a:rPr lang="en-US" dirty="0" err="1" smtClean="0">
                <a:latin typeface="Courier New" pitchFamily="49" charset="0"/>
              </a:rPr>
              <a:t>EntityService</a:t>
            </a:r>
            <a:r>
              <a:rPr lang="en-US" dirty="0" smtClean="0">
                <a:latin typeface="Courier New" pitchFamily="49" charset="0"/>
              </a:rPr>
              <a:t>&lt;</a:t>
            </a:r>
            <a:r>
              <a:rPr lang="en-US" dirty="0" err="1" smtClean="0">
                <a:latin typeface="Courier New" pitchFamily="49" charset="0"/>
              </a:rPr>
              <a:t>Autor</a:t>
            </a:r>
            <a:r>
              <a:rPr lang="en-US" dirty="0" smtClean="0">
                <a:latin typeface="Courier New" pitchFamily="49" charset="0"/>
              </a:rPr>
              <a:t>&gt; </a:t>
            </a:r>
            <a:r>
              <a:rPr lang="en-US" dirty="0" smtClean="0">
                <a:solidFill>
                  <a:srgbClr val="0000C0"/>
                </a:solidFill>
                <a:latin typeface="Courier New" pitchFamily="49" charset="0"/>
              </a:rPr>
              <a:t>service</a:t>
            </a:r>
            <a:r>
              <a:rPr lang="en-US" dirty="0" smtClean="0">
                <a:latin typeface="Courier New" pitchFamily="49" charset="0"/>
              </a:rPr>
              <a:t>;</a:t>
            </a:r>
          </a:p>
          <a:p>
            <a:pPr marL="342900" lvl="3" indent="-342900">
              <a:spcAft>
                <a:spcPts val="0"/>
              </a:spcAft>
              <a:buSzPct val="100000"/>
              <a:buFont typeface="Tele-GroteskNor"/>
              <a:buAutoNum type="arabicPeriod"/>
            </a:pPr>
            <a:endParaRPr lang="en-US" sz="1400" dirty="0" smtClean="0">
              <a:latin typeface="Courier New" pitchFamily="49" charset="0"/>
            </a:endParaRP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</a:rPr>
              <a:t>  public</a:t>
            </a:r>
            <a:r>
              <a:rPr lang="en-US" sz="1400" dirty="0" smtClean="0">
                <a:latin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</a:rPr>
              <a:t>AuthorsController</a:t>
            </a:r>
            <a:r>
              <a:rPr lang="en-US" sz="1400" dirty="0" smtClean="0">
                <a:latin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</a:rPr>
              <a:t>EntityService</a:t>
            </a:r>
            <a:r>
              <a:rPr lang="en-US" sz="1400" dirty="0">
                <a:latin typeface="Courier New" pitchFamily="49" charset="0"/>
              </a:rPr>
              <a:t>&lt;</a:t>
            </a:r>
            <a:r>
              <a:rPr lang="en-US" sz="1400" dirty="0" err="1">
                <a:latin typeface="Courier New" pitchFamily="49" charset="0"/>
              </a:rPr>
              <a:t>Autor</a:t>
            </a:r>
            <a:r>
              <a:rPr lang="en-US" sz="1400" dirty="0" smtClean="0">
                <a:latin typeface="Courier New" pitchFamily="49" charset="0"/>
              </a:rPr>
              <a:t>&gt; </a:t>
            </a:r>
            <a:r>
              <a:rPr lang="en-US" sz="1400" dirty="0">
                <a:latin typeface="Courier New" pitchFamily="49" charset="0"/>
              </a:rPr>
              <a:t>service</a:t>
            </a:r>
            <a:r>
              <a:rPr lang="en-US" sz="1400" dirty="0" smtClean="0">
                <a:latin typeface="Courier New" pitchFamily="49" charset="0"/>
              </a:rPr>
              <a:t>) </a:t>
            </a:r>
            <a:r>
              <a:rPr lang="en-US" sz="1400" dirty="0">
                <a:latin typeface="Courier New" pitchFamily="49" charset="0"/>
              </a:rPr>
              <a:t>{</a:t>
            </a: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>
                <a:solidFill>
                  <a:srgbClr val="7F0055"/>
                </a:solidFill>
                <a:latin typeface="Courier New" pitchFamily="49" charset="0"/>
              </a:rPr>
              <a:t> 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</a:rPr>
              <a:t>    </a:t>
            </a:r>
            <a:r>
              <a:rPr lang="en-US" sz="1400" dirty="0" err="1" smtClean="0">
                <a:solidFill>
                  <a:srgbClr val="7F0055"/>
                </a:solidFill>
                <a:latin typeface="Courier New" pitchFamily="49" charset="0"/>
              </a:rPr>
              <a:t>this</a:t>
            </a:r>
            <a:r>
              <a:rPr lang="en-US" sz="1400" dirty="0" err="1" smtClean="0">
                <a:latin typeface="Courier New" pitchFamily="49" charset="0"/>
              </a:rPr>
              <a:t>.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</a:rPr>
              <a:t>service</a:t>
            </a:r>
            <a:r>
              <a:rPr lang="en-US" sz="1400" dirty="0" smtClean="0">
                <a:latin typeface="Courier New" pitchFamily="49" charset="0"/>
              </a:rPr>
              <a:t> = service;  </a:t>
            </a: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>
                <a:latin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</a:rPr>
              <a:t> }</a:t>
            </a: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endParaRPr lang="ru-RU" sz="1400" dirty="0" smtClean="0">
              <a:latin typeface="Courier New" pitchFamily="49" charset="0"/>
            </a:endParaRP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ru-RU" sz="1400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 </a:t>
            </a:r>
            <a:r>
              <a:rPr lang="ru-RU" sz="14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@Override</a:t>
            </a: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</a:rPr>
              <a:t>  public</a:t>
            </a:r>
            <a:r>
              <a:rPr lang="en-US" sz="1400" dirty="0" smtClean="0">
                <a:latin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7F0055"/>
                </a:solidFill>
                <a:latin typeface="Courier New" pitchFamily="49" charset="0"/>
              </a:rPr>
              <a:t>ModelandView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</a:rPr>
              <a:t> </a:t>
            </a:r>
            <a:r>
              <a:rPr lang="ru-RU" sz="1400" dirty="0" smtClean="0">
                <a:latin typeface="Courier New" pitchFamily="49" charset="0"/>
              </a:rPr>
              <a:t>какой</a:t>
            </a:r>
            <a:r>
              <a:rPr lang="en-US" sz="1400" dirty="0" smtClean="0">
                <a:latin typeface="Courier New" pitchFamily="49" charset="0"/>
              </a:rPr>
              <a:t>_</a:t>
            </a:r>
            <a:r>
              <a:rPr lang="ru-RU" sz="1400" dirty="0" err="1" smtClean="0">
                <a:latin typeface="Courier New" pitchFamily="49" charset="0"/>
              </a:rPr>
              <a:t>то_метод</a:t>
            </a:r>
            <a:r>
              <a:rPr lang="en-US" sz="1400" dirty="0" smtClean="0">
                <a:latin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</a:rPr>
              <a:t>HttpServletRequest</a:t>
            </a:r>
            <a:r>
              <a:rPr lang="en-US" sz="1400" dirty="0" smtClean="0">
                <a:latin typeface="Courier New" pitchFamily="49" charset="0"/>
              </a:rPr>
              <a:t> request,</a:t>
            </a: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>
                <a:latin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</a:rPr>
              <a:t>                           </a:t>
            </a:r>
            <a:r>
              <a:rPr lang="en-US" sz="1400" dirty="0" err="1" smtClean="0">
                <a:latin typeface="Courier New" pitchFamily="49" charset="0"/>
              </a:rPr>
              <a:t>HttpServletResponse</a:t>
            </a:r>
            <a:r>
              <a:rPr lang="en-US" sz="1400" dirty="0" smtClean="0">
                <a:latin typeface="Courier New" pitchFamily="49" charset="0"/>
              </a:rPr>
              <a:t> response) </a:t>
            </a:r>
            <a:r>
              <a:rPr lang="en-US" sz="1400" dirty="0">
                <a:latin typeface="Courier New" pitchFamily="49" charset="0"/>
              </a:rPr>
              <a:t>{</a:t>
            </a: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>
                <a:solidFill>
                  <a:srgbClr val="7F0055"/>
                </a:solidFill>
                <a:latin typeface="Courier New" pitchFamily="49" charset="0"/>
              </a:rPr>
              <a:t>    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</a:rPr>
              <a:t>list&lt;</a:t>
            </a:r>
            <a:r>
              <a:rPr lang="en-US" sz="1400" dirty="0" err="1" smtClean="0">
                <a:latin typeface="Courier New" pitchFamily="49" charset="0"/>
              </a:rPr>
              <a:t>Autors</a:t>
            </a:r>
            <a:r>
              <a:rPr lang="en-US" sz="1400" dirty="0" smtClean="0">
                <a:latin typeface="Courier New" pitchFamily="49" charset="0"/>
              </a:rPr>
              <a:t>&gt; </a:t>
            </a:r>
            <a:r>
              <a:rPr lang="en-US" sz="1400" dirty="0" err="1" smtClean="0">
                <a:latin typeface="Courier New" pitchFamily="49" charset="0"/>
              </a:rPr>
              <a:t>autors</a:t>
            </a:r>
            <a:r>
              <a:rPr lang="en-US" sz="1400" dirty="0" smtClean="0">
                <a:latin typeface="Courier New" pitchFamily="49" charset="0"/>
              </a:rPr>
              <a:t> = 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</a:rPr>
              <a:t>service</a:t>
            </a:r>
            <a:r>
              <a:rPr lang="en-US" sz="1400" dirty="0" err="1" smtClean="0">
                <a:latin typeface="Courier New" pitchFamily="49" charset="0"/>
              </a:rPr>
              <a:t>.getAll</a:t>
            </a:r>
            <a:r>
              <a:rPr lang="en-US" sz="1400" dirty="0" smtClean="0">
                <a:latin typeface="Courier New" pitchFamily="49" charset="0"/>
              </a:rPr>
              <a:t>(); </a:t>
            </a: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 smtClean="0">
                <a:latin typeface="Courier New" pitchFamily="49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urier New" pitchFamily="49" charset="0"/>
              </a:rPr>
              <a:t> </a:t>
            </a:r>
            <a:r>
              <a:rPr lang="en-US" sz="1400" dirty="0" smtClean="0">
                <a:solidFill>
                  <a:srgbClr val="0000C0"/>
                </a:solidFill>
                <a:latin typeface="Courier New" pitchFamily="49" charset="0"/>
              </a:rPr>
              <a:t>   return new </a:t>
            </a:r>
            <a:r>
              <a:rPr lang="en-US" sz="1400" dirty="0" err="1" smtClean="0">
                <a:latin typeface="Courier New" pitchFamily="49" charset="0"/>
              </a:rPr>
              <a:t>ModelAndView</a:t>
            </a:r>
            <a:r>
              <a:rPr lang="en-US" sz="1400" dirty="0" smtClean="0">
                <a:latin typeface="Courier New" pitchFamily="49" charset="0"/>
              </a:rPr>
              <a:t>(</a:t>
            </a:r>
            <a:r>
              <a:rPr lang="en-US" sz="1400" dirty="0" smtClean="0">
                <a:solidFill>
                  <a:srgbClr val="00B050"/>
                </a:solidFill>
                <a:latin typeface="Courier New" pitchFamily="49" charset="0"/>
              </a:rPr>
              <a:t>“list”</a:t>
            </a:r>
            <a:r>
              <a:rPr lang="en-US" sz="1400" dirty="0" smtClean="0">
                <a:latin typeface="Courier New" pitchFamily="49" charset="0"/>
              </a:rPr>
              <a:t>).</a:t>
            </a:r>
            <a:r>
              <a:rPr lang="en-US" sz="1400" dirty="0" err="1" smtClean="0">
                <a:latin typeface="Courier New" pitchFamily="49" charset="0"/>
              </a:rPr>
              <a:t>addObject</a:t>
            </a:r>
            <a:r>
              <a:rPr lang="en-US" sz="1400" dirty="0" smtClean="0">
                <a:latin typeface="Courier New" pitchFamily="49" charset="0"/>
              </a:rPr>
              <a:t>(</a:t>
            </a:r>
            <a:r>
              <a:rPr lang="en-US" sz="1400" dirty="0" smtClean="0">
                <a:solidFill>
                  <a:srgbClr val="00B050"/>
                </a:solidFill>
                <a:latin typeface="Courier New" pitchFamily="49" charset="0"/>
              </a:rPr>
              <a:t>”authors”</a:t>
            </a:r>
            <a:r>
              <a:rPr lang="en-US" sz="1400" dirty="0" smtClean="0">
                <a:latin typeface="Courier New" pitchFamily="49" charset="0"/>
              </a:rPr>
              <a:t>, authors);</a:t>
            </a: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 smtClean="0">
                <a:latin typeface="Courier New" pitchFamily="49" charset="0"/>
              </a:rPr>
              <a:t>   } </a:t>
            </a:r>
            <a:endParaRPr lang="en-US" sz="1400" dirty="0">
              <a:latin typeface="Courier New" pitchFamily="49" charset="0"/>
            </a:endParaRP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 smtClean="0">
                <a:latin typeface="Courier New" pitchFamily="49" charset="0"/>
              </a:rPr>
              <a:t>}</a:t>
            </a:r>
            <a:endParaRPr lang="en-US" sz="1400" dirty="0">
              <a:latin typeface="Courier New" pitchFamily="49" charset="0"/>
            </a:endParaRPr>
          </a:p>
          <a:p>
            <a:pPr>
              <a:spcAft>
                <a:spcPts val="0"/>
              </a:spcAft>
            </a:pP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9300" y="122935"/>
            <a:ext cx="7407000" cy="663000"/>
          </a:xfrm>
        </p:spPr>
        <p:txBody>
          <a:bodyPr/>
          <a:lstStyle/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Пример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78" y="1049367"/>
            <a:ext cx="6151345" cy="26576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294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9772" y="334525"/>
            <a:ext cx="8994228" cy="663000"/>
          </a:xfrm>
        </p:spPr>
        <p:txBody>
          <a:bodyPr/>
          <a:lstStyle/>
          <a:p>
            <a:r>
              <a:rPr lang="ru-RU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Конфигурируем </a:t>
            </a:r>
            <a:r>
              <a:rPr 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Handler</a:t>
            </a:r>
            <a:r>
              <a:rPr lang="ru-RU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 для контроллеров</a:t>
            </a:r>
            <a:endParaRPr lang="ru-RU" sz="3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65066" y="1068598"/>
            <a:ext cx="7407000" cy="3172500"/>
          </a:xfrm>
        </p:spPr>
        <p:txBody>
          <a:bodyPr/>
          <a:lstStyle/>
          <a:p>
            <a:pPr>
              <a:spcAft>
                <a:spcPts val="0"/>
              </a:spcAft>
              <a:buFont typeface="Tele-GroteskNor"/>
              <a:buAutoNum type="arabicPeriod"/>
            </a:pP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bean </a:t>
            </a:r>
            <a:r>
              <a:rPr lang="en-US" dirty="0">
                <a:solidFill>
                  <a:srgbClr val="7F007F"/>
                </a:solidFill>
                <a:latin typeface="Courier New" pitchFamily="49" charset="0"/>
              </a:rPr>
              <a:t>id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=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urier New" pitchFamily="49" charset="0"/>
              </a:rPr>
              <a:t>urlMapping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" </a:t>
            </a:r>
            <a:r>
              <a:rPr lang="en-US" dirty="0">
                <a:solidFill>
                  <a:srgbClr val="7F007F"/>
                </a:solidFill>
                <a:latin typeface="Courier New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=</a:t>
            </a:r>
          </a:p>
          <a:p>
            <a:pPr>
              <a:spcAft>
                <a:spcPts val="0"/>
              </a:spcAft>
              <a:buFont typeface="Tele-GroteskNor"/>
              <a:buAutoNum type="arabicPeriod"/>
            </a:pP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  "</a:t>
            </a:r>
            <a:r>
              <a:rPr lang="en-US" dirty="0" err="1">
                <a:solidFill>
                  <a:srgbClr val="2A00FF"/>
                </a:solidFill>
                <a:latin typeface="Courier New" pitchFamily="49" charset="0"/>
              </a:rPr>
              <a:t>o.s.web.servlet.handler.SimpleUrlHandlerMapping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>
              <a:spcAft>
                <a:spcPts val="0"/>
              </a:spcAft>
              <a:buFont typeface="Tele-GroteskNor"/>
              <a:buAutoNum type="arabicPeriod"/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property </a:t>
            </a:r>
            <a:r>
              <a:rPr lang="en-US" dirty="0">
                <a:solidFill>
                  <a:srgbClr val="7F007F"/>
                </a:solidFill>
                <a:latin typeface="Courier New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=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"mappings"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>
              <a:spcAft>
                <a:spcPts val="0"/>
              </a:spcAft>
              <a:buFont typeface="Tele-GroteskNor"/>
              <a:buAutoNum type="arabicPeriod"/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props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>
              <a:spcAft>
                <a:spcPts val="0"/>
              </a:spcAft>
              <a:buFont typeface="Tele-GroteskNor"/>
              <a:buAutoNum type="arabicPeriod"/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     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prop </a:t>
            </a:r>
            <a:r>
              <a:rPr lang="en-US" dirty="0">
                <a:solidFill>
                  <a:srgbClr val="7F007F"/>
                </a:solidFill>
                <a:latin typeface="Courier New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=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"/</a:t>
            </a:r>
            <a:r>
              <a:rPr lang="en-US" dirty="0" err="1">
                <a:solidFill>
                  <a:srgbClr val="2A00FF"/>
                </a:solidFill>
                <a:latin typeface="Courier New" pitchFamily="49" charset="0"/>
              </a:rPr>
              <a:t>index.html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controller1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&lt;/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prop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>
              <a:spcAft>
                <a:spcPts val="0"/>
              </a:spcAft>
              <a:buFont typeface="Tele-GroteskNor"/>
              <a:buAutoNum type="arabicPeriod"/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     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prop </a:t>
            </a:r>
            <a:r>
              <a:rPr lang="en-US" dirty="0">
                <a:solidFill>
                  <a:srgbClr val="7F007F"/>
                </a:solidFill>
                <a:latin typeface="Courier New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=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"/</a:t>
            </a:r>
            <a:r>
              <a:rPr lang="en-US" dirty="0" err="1">
                <a:solidFill>
                  <a:srgbClr val="2A00FF"/>
                </a:solidFill>
                <a:latin typeface="Courier New" pitchFamily="49" charset="0"/>
              </a:rPr>
              <a:t>list.html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controller1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&lt;/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prop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>
              <a:spcAft>
                <a:spcPts val="0"/>
              </a:spcAft>
              <a:buFont typeface="Tele-GroteskNor"/>
              <a:buAutoNum type="arabicPeriod"/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     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prop </a:t>
            </a:r>
            <a:r>
              <a:rPr lang="en-US" dirty="0">
                <a:solidFill>
                  <a:srgbClr val="7F007F"/>
                </a:solidFill>
                <a:latin typeface="Courier New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=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"/</a:t>
            </a:r>
            <a:r>
              <a:rPr lang="en-US" dirty="0" err="1">
                <a:solidFill>
                  <a:srgbClr val="2A00FF"/>
                </a:solidFill>
                <a:latin typeface="Courier New" pitchFamily="49" charset="0"/>
              </a:rPr>
              <a:t>smth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/</a:t>
            </a:r>
            <a:r>
              <a:rPr lang="en-US" dirty="0" err="1">
                <a:solidFill>
                  <a:srgbClr val="2A00FF"/>
                </a:solidFill>
                <a:latin typeface="Courier New" pitchFamily="49" charset="0"/>
              </a:rPr>
              <a:t>cnt.html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&gt;</a:t>
            </a:r>
            <a:r>
              <a:rPr lang="en-US" b="1" dirty="0" err="1">
                <a:solidFill>
                  <a:schemeClr val="tx2"/>
                </a:solidFill>
                <a:latin typeface="Courier New" pitchFamily="49" charset="0"/>
              </a:rPr>
              <a:t>myController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&lt;/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prop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>
              <a:spcAft>
                <a:spcPts val="0"/>
              </a:spcAft>
              <a:buFont typeface="Tele-GroteskNor"/>
              <a:buAutoNum type="arabicPeriod"/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&lt;/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props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>
              <a:spcAft>
                <a:spcPts val="0"/>
              </a:spcAft>
              <a:buFont typeface="Tele-GroteskNor"/>
              <a:buAutoNum type="arabicPeriod"/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&lt;/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property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>
              <a:spcAft>
                <a:spcPts val="0"/>
              </a:spcAft>
              <a:buFont typeface="Tele-GroteskNor"/>
              <a:buAutoNum type="arabicPeriod"/>
            </a:pP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&lt;/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bean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   </a:t>
            </a:r>
          </a:p>
          <a:p>
            <a:pPr>
              <a:spcAft>
                <a:spcPts val="0"/>
              </a:spcAft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27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53" y="66602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8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Пример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678" y="118419"/>
            <a:ext cx="2209800" cy="2209800"/>
          </a:xfrm>
          <a:prstGeom prst="rect">
            <a:avLst/>
          </a:prstGeom>
        </p:spPr>
      </p:pic>
      <p:sp>
        <p:nvSpPr>
          <p:cNvPr id="6" name="Текст 2"/>
          <p:cNvSpPr>
            <a:spLocks noGrp="1"/>
          </p:cNvSpPr>
          <p:nvPr>
            <p:ph type="body" idx="1"/>
          </p:nvPr>
        </p:nvSpPr>
        <p:spPr>
          <a:xfrm>
            <a:off x="240741" y="848861"/>
            <a:ext cx="9625914" cy="3752192"/>
          </a:xfrm>
        </p:spPr>
        <p:txBody>
          <a:bodyPr/>
          <a:lstStyle/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@Controller</a:t>
            </a: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@</a:t>
            </a:r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RequestMapping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urier New" pitchFamily="49" charset="0"/>
              </a:rPr>
              <a:t>(</a:t>
            </a:r>
            <a:r>
              <a:rPr lang="en-US" sz="1400" dirty="0" smtClean="0">
                <a:solidFill>
                  <a:srgbClr val="00B050"/>
                </a:solidFill>
                <a:latin typeface="Courier New" pitchFamily="49" charset="0"/>
              </a:rPr>
              <a:t>“/author/add”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</a:rPr>
              <a:t>public</a:t>
            </a:r>
            <a:r>
              <a:rPr lang="en-US" sz="1400" dirty="0" smtClean="0">
                <a:latin typeface="Courier New" pitchFamily="49" charset="0"/>
              </a:rPr>
              <a:t> 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</a:rPr>
              <a:t>class</a:t>
            </a:r>
            <a:r>
              <a:rPr lang="en-US" sz="1400" dirty="0" smtClean="0">
                <a:latin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</a:rPr>
              <a:t>AuthorsController</a:t>
            </a:r>
            <a:r>
              <a:rPr lang="en-US" sz="1400" dirty="0" smtClean="0">
                <a:latin typeface="Courier New" pitchFamily="49" charset="0"/>
              </a:rPr>
              <a:t>{</a:t>
            </a:r>
          </a:p>
          <a:p>
            <a:pPr marL="342900" lvl="4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dirty="0" smtClean="0">
                <a:latin typeface="Courier New" pitchFamily="49" charset="0"/>
              </a:rPr>
              <a:t>  </a:t>
            </a:r>
            <a:r>
              <a:rPr lang="en-US" dirty="0" smtClean="0">
                <a:solidFill>
                  <a:srgbClr val="7F0055"/>
                </a:solidFill>
                <a:latin typeface="Courier New" pitchFamily="49" charset="0"/>
              </a:rPr>
              <a:t>public</a:t>
            </a:r>
            <a:r>
              <a:rPr lang="en-US" dirty="0" smtClean="0">
                <a:latin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</a:rPr>
              <a:t>EntityService</a:t>
            </a:r>
            <a:r>
              <a:rPr lang="en-US" dirty="0" smtClean="0">
                <a:latin typeface="Courier New" pitchFamily="49" charset="0"/>
              </a:rPr>
              <a:t>&lt;</a:t>
            </a:r>
            <a:r>
              <a:rPr lang="en-US" dirty="0" err="1" smtClean="0">
                <a:latin typeface="Courier New" pitchFamily="49" charset="0"/>
              </a:rPr>
              <a:t>Autor</a:t>
            </a:r>
            <a:r>
              <a:rPr lang="en-US" dirty="0" smtClean="0">
                <a:latin typeface="Courier New" pitchFamily="49" charset="0"/>
              </a:rPr>
              <a:t>&gt; </a:t>
            </a:r>
            <a:r>
              <a:rPr lang="en-US" dirty="0" smtClean="0">
                <a:solidFill>
                  <a:srgbClr val="0000C0"/>
                </a:solidFill>
                <a:latin typeface="Courier New" pitchFamily="49" charset="0"/>
              </a:rPr>
              <a:t>service</a:t>
            </a:r>
            <a:r>
              <a:rPr lang="en-US" dirty="0" smtClean="0">
                <a:latin typeface="Courier New" pitchFamily="49" charset="0"/>
              </a:rPr>
              <a:t>;</a:t>
            </a:r>
          </a:p>
          <a:p>
            <a:pPr marL="342900" lvl="3" indent="-342900">
              <a:spcAft>
                <a:spcPts val="0"/>
              </a:spcAft>
              <a:buSzPct val="100000"/>
              <a:buFont typeface="Tele-GroteskNor"/>
              <a:buAutoNum type="arabicPeriod"/>
            </a:pPr>
            <a:endParaRPr lang="en-US" sz="1400" dirty="0" smtClean="0">
              <a:latin typeface="Courier New" pitchFamily="49" charset="0"/>
            </a:endParaRP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</a:rPr>
              <a:t>  </a:t>
            </a:r>
            <a:r>
              <a:rPr lang="en-US" sz="1400" dirty="0" smtClean="0">
                <a:solidFill>
                  <a:srgbClr val="FFC000"/>
                </a:solidFill>
                <a:latin typeface="Courier New" pitchFamily="49" charset="0"/>
              </a:rPr>
              <a:t>@</a:t>
            </a:r>
            <a:r>
              <a:rPr lang="en-US" sz="1400" dirty="0" err="1" smtClean="0">
                <a:solidFill>
                  <a:srgbClr val="FFC000"/>
                </a:solidFill>
                <a:latin typeface="Courier New" pitchFamily="49" charset="0"/>
              </a:rPr>
              <a:t>Autowired</a:t>
            </a:r>
            <a:endParaRPr lang="en-US" sz="1400" dirty="0" smtClean="0">
              <a:solidFill>
                <a:srgbClr val="FFC000"/>
              </a:solidFill>
              <a:latin typeface="Courier New" pitchFamily="49" charset="0"/>
            </a:endParaRP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>
                <a:solidFill>
                  <a:srgbClr val="7F0055"/>
                </a:solidFill>
                <a:latin typeface="Courier New" pitchFamily="49" charset="0"/>
              </a:rPr>
              <a:t> 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</a:rPr>
              <a:t> public</a:t>
            </a:r>
            <a:r>
              <a:rPr lang="en-US" sz="1400" dirty="0" smtClean="0">
                <a:latin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</a:rPr>
              <a:t>AuthorsController</a:t>
            </a:r>
            <a:r>
              <a:rPr lang="en-US" sz="1400" dirty="0" smtClean="0">
                <a:latin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</a:rPr>
              <a:t>EntityService</a:t>
            </a:r>
            <a:r>
              <a:rPr lang="en-US" sz="1400" dirty="0">
                <a:latin typeface="Courier New" pitchFamily="49" charset="0"/>
              </a:rPr>
              <a:t>&lt;</a:t>
            </a:r>
            <a:r>
              <a:rPr lang="en-US" sz="1400" dirty="0" err="1">
                <a:latin typeface="Courier New" pitchFamily="49" charset="0"/>
              </a:rPr>
              <a:t>Autor</a:t>
            </a:r>
            <a:r>
              <a:rPr lang="en-US" sz="1400" dirty="0" smtClean="0">
                <a:latin typeface="Courier New" pitchFamily="49" charset="0"/>
              </a:rPr>
              <a:t>&gt; </a:t>
            </a:r>
            <a:r>
              <a:rPr lang="en-US" sz="1400" dirty="0">
                <a:latin typeface="Courier New" pitchFamily="49" charset="0"/>
              </a:rPr>
              <a:t>service</a:t>
            </a:r>
            <a:r>
              <a:rPr lang="en-US" sz="1400" dirty="0" smtClean="0">
                <a:latin typeface="Courier New" pitchFamily="49" charset="0"/>
              </a:rPr>
              <a:t>) </a:t>
            </a:r>
            <a:r>
              <a:rPr lang="en-US" sz="1400" dirty="0">
                <a:latin typeface="Courier New" pitchFamily="49" charset="0"/>
              </a:rPr>
              <a:t>{</a:t>
            </a: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>
                <a:solidFill>
                  <a:srgbClr val="7F0055"/>
                </a:solidFill>
                <a:latin typeface="Courier New" pitchFamily="49" charset="0"/>
              </a:rPr>
              <a:t> 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</a:rPr>
              <a:t>    </a:t>
            </a:r>
            <a:r>
              <a:rPr lang="en-US" sz="1400" dirty="0" err="1" smtClean="0">
                <a:solidFill>
                  <a:srgbClr val="7F0055"/>
                </a:solidFill>
                <a:latin typeface="Courier New" pitchFamily="49" charset="0"/>
              </a:rPr>
              <a:t>this</a:t>
            </a:r>
            <a:r>
              <a:rPr lang="en-US" sz="1400" dirty="0" err="1" smtClean="0">
                <a:latin typeface="Courier New" pitchFamily="49" charset="0"/>
              </a:rPr>
              <a:t>.</a:t>
            </a:r>
            <a:r>
              <a:rPr lang="en-US" sz="1400" dirty="0" err="1" smtClean="0">
                <a:solidFill>
                  <a:srgbClr val="0000C0"/>
                </a:solidFill>
                <a:latin typeface="Courier New" pitchFamily="49" charset="0"/>
              </a:rPr>
              <a:t>service</a:t>
            </a:r>
            <a:r>
              <a:rPr lang="en-US" sz="1400" dirty="0" smtClean="0">
                <a:latin typeface="Courier New" pitchFamily="49" charset="0"/>
              </a:rPr>
              <a:t> = service;  </a:t>
            </a: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>
                <a:latin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</a:rPr>
              <a:t> }</a:t>
            </a: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endParaRPr lang="en-US" sz="1400" dirty="0" smtClean="0">
              <a:latin typeface="Courier New" pitchFamily="49" charset="0"/>
            </a:endParaRP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 smtClean="0">
                <a:latin typeface="Courier New" pitchFamily="49" charset="0"/>
              </a:rPr>
              <a:t>  </a:t>
            </a:r>
            <a:r>
              <a:rPr lang="en-US" sz="1400" dirty="0" smtClean="0">
                <a:solidFill>
                  <a:srgbClr val="FFC000"/>
                </a:solidFill>
                <a:latin typeface="Courier New" pitchFamily="49" charset="0"/>
              </a:rPr>
              <a:t>@</a:t>
            </a:r>
            <a:r>
              <a:rPr lang="en-US" sz="1400" dirty="0" err="1" smtClean="0">
                <a:solidFill>
                  <a:srgbClr val="FFC000"/>
                </a:solidFill>
                <a:latin typeface="Courier New" pitchFamily="49" charset="0"/>
              </a:rPr>
              <a:t>RequestMapping</a:t>
            </a:r>
            <a:r>
              <a:rPr lang="en-US" sz="1400" dirty="0" smtClean="0">
                <a:latin typeface="Courier New" pitchFamily="49" charset="0"/>
              </a:rPr>
              <a:t>(method = </a:t>
            </a:r>
            <a:r>
              <a:rPr lang="en-US" sz="1400" dirty="0" err="1" smtClean="0">
                <a:latin typeface="Courier New" pitchFamily="49" charset="0"/>
              </a:rPr>
              <a:t>RequestMethod.</a:t>
            </a:r>
            <a:r>
              <a:rPr lang="en-US" sz="1400" dirty="0" err="1" smtClean="0">
                <a:solidFill>
                  <a:schemeClr val="tx1">
                    <a:lumMod val="75000"/>
                  </a:schemeClr>
                </a:solidFill>
                <a:latin typeface="Courier New" pitchFamily="49" charset="0"/>
              </a:rPr>
              <a:t>GET</a:t>
            </a:r>
            <a:r>
              <a:rPr lang="en-US" sz="1400" dirty="0" smtClean="0">
                <a:latin typeface="Courier New" pitchFamily="49" charset="0"/>
              </a:rPr>
              <a:t>)</a:t>
            </a: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</a:rPr>
              <a:t>  public</a:t>
            </a:r>
            <a:r>
              <a:rPr lang="en-US" sz="1400" dirty="0" smtClean="0">
                <a:latin typeface="Courier New" pitchFamily="49" charset="0"/>
              </a:rPr>
              <a:t> </a:t>
            </a:r>
            <a:r>
              <a:rPr lang="en-US" sz="1400" dirty="0" err="1" smtClean="0">
                <a:solidFill>
                  <a:srgbClr val="7F0055"/>
                </a:solidFill>
                <a:latin typeface="Courier New" pitchFamily="49" charset="0"/>
              </a:rPr>
              <a:t>ModelandView</a:t>
            </a:r>
            <a:r>
              <a:rPr lang="en-US" sz="1400" dirty="0" smtClean="0">
                <a:solidFill>
                  <a:srgbClr val="7F0055"/>
                </a:solidFill>
                <a:latin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</a:rPr>
              <a:t>newAuthorForm</a:t>
            </a:r>
            <a:r>
              <a:rPr lang="en-US" sz="1400" dirty="0" smtClean="0">
                <a:latin typeface="Courier New" pitchFamily="49" charset="0"/>
              </a:rPr>
              <a:t>() </a:t>
            </a:r>
            <a:r>
              <a:rPr lang="en-US" sz="1400" dirty="0">
                <a:latin typeface="Courier New" pitchFamily="49" charset="0"/>
              </a:rPr>
              <a:t>{</a:t>
            </a: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 smtClean="0">
                <a:solidFill>
                  <a:srgbClr val="0000C0"/>
                </a:solidFill>
                <a:latin typeface="Courier New" pitchFamily="49" charset="0"/>
              </a:rPr>
              <a:t>     return new </a:t>
            </a:r>
            <a:r>
              <a:rPr lang="en-US" sz="1400" dirty="0" err="1" smtClean="0">
                <a:latin typeface="Courier New" pitchFamily="49" charset="0"/>
              </a:rPr>
              <a:t>ModelAndView</a:t>
            </a:r>
            <a:r>
              <a:rPr lang="en-US" sz="1400" dirty="0" smtClean="0">
                <a:latin typeface="Courier New" pitchFamily="49" charset="0"/>
              </a:rPr>
              <a:t>(</a:t>
            </a:r>
            <a:r>
              <a:rPr lang="en-US" sz="1400" dirty="0" smtClean="0">
                <a:solidFill>
                  <a:srgbClr val="00B050"/>
                </a:solidFill>
                <a:latin typeface="Courier New" pitchFamily="49" charset="0"/>
              </a:rPr>
              <a:t>“list”</a:t>
            </a:r>
            <a:r>
              <a:rPr lang="en-US" sz="1400" dirty="0" smtClean="0">
                <a:latin typeface="Courier New" pitchFamily="49" charset="0"/>
              </a:rPr>
              <a:t>).</a:t>
            </a:r>
            <a:r>
              <a:rPr lang="en-US" sz="1400" dirty="0" err="1" smtClean="0">
                <a:latin typeface="Courier New" pitchFamily="49" charset="0"/>
              </a:rPr>
              <a:t>addObject</a:t>
            </a:r>
            <a:r>
              <a:rPr lang="en-US" sz="1400" dirty="0" smtClean="0">
                <a:latin typeface="Courier New" pitchFamily="49" charset="0"/>
              </a:rPr>
              <a:t>(</a:t>
            </a:r>
            <a:r>
              <a:rPr lang="en-US" sz="1400" dirty="0" smtClean="0">
                <a:solidFill>
                  <a:srgbClr val="00B050"/>
                </a:solidFill>
                <a:latin typeface="Courier New" pitchFamily="49" charset="0"/>
              </a:rPr>
              <a:t>”authors”</a:t>
            </a:r>
            <a:r>
              <a:rPr lang="en-US" sz="1400" dirty="0" smtClean="0">
                <a:latin typeface="Courier New" pitchFamily="49" charset="0"/>
              </a:rPr>
              <a:t>, </a:t>
            </a:r>
            <a:r>
              <a:rPr lang="en-US" sz="1400" dirty="0">
                <a:solidFill>
                  <a:srgbClr val="0000C0"/>
                </a:solidFill>
                <a:latin typeface="Courier New" pitchFamily="49" charset="0"/>
              </a:rPr>
              <a:t>new </a:t>
            </a:r>
            <a:r>
              <a:rPr lang="en-US" sz="1400" dirty="0" smtClean="0">
                <a:latin typeface="Courier New" pitchFamily="49" charset="0"/>
              </a:rPr>
              <a:t>Author());</a:t>
            </a: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 smtClean="0">
                <a:latin typeface="Courier New" pitchFamily="49" charset="0"/>
              </a:rPr>
              <a:t>   } </a:t>
            </a:r>
            <a:endParaRPr lang="en-US" sz="1400" dirty="0">
              <a:latin typeface="Courier New" pitchFamily="49" charset="0"/>
            </a:endParaRPr>
          </a:p>
          <a:p>
            <a:pPr marL="342900" indent="-342900">
              <a:spcAft>
                <a:spcPts val="0"/>
              </a:spcAft>
              <a:buFont typeface="Tele-GroteskNor"/>
              <a:buAutoNum type="arabicPeriod"/>
            </a:pPr>
            <a:r>
              <a:rPr lang="en-US" sz="1400" dirty="0" smtClean="0">
                <a:latin typeface="Courier New" pitchFamily="49" charset="0"/>
              </a:rPr>
              <a:t>}</a:t>
            </a:r>
            <a:endParaRPr lang="en-US" sz="1400" dirty="0">
              <a:latin typeface="Courier New" pitchFamily="49" charset="0"/>
            </a:endParaRPr>
          </a:p>
          <a:p>
            <a:pPr>
              <a:spcAft>
                <a:spcPts val="0"/>
              </a:spcAft>
            </a:pP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9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Controllers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9299" y="1147425"/>
            <a:ext cx="8329617" cy="3172500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Если мы описываем контроллеры в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XML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то их надо объявить как </a:t>
            </a:r>
            <a:r>
              <a:rPr lang="ru-RU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бины</a:t>
            </a:r>
            <a:endParaRPr lang="en-US" b="1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Если 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настроено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autodiscovery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b="1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бинов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по пакетам, то этот этап конфигурации не требуется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49299" y="1627186"/>
            <a:ext cx="69131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2313" lvl="1" indent="-361950">
              <a:buFont typeface="Tele-GroteskNor"/>
              <a:buAutoNum type="arabicPeriod"/>
            </a:pP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bean </a:t>
            </a:r>
            <a:r>
              <a:rPr lang="en-US" dirty="0">
                <a:solidFill>
                  <a:srgbClr val="7F007F"/>
                </a:solidFill>
                <a:latin typeface="Courier New" pitchFamily="49" charset="0"/>
              </a:rPr>
              <a:t>id</a:t>
            </a:r>
            <a:r>
              <a:rPr lang="en-US" dirty="0">
                <a:latin typeface="Courier New" pitchFamily="49" charset="0"/>
              </a:rPr>
              <a:t>=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urier New" pitchFamily="49" charset="0"/>
              </a:rPr>
              <a:t>myController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" </a:t>
            </a:r>
            <a:r>
              <a:rPr lang="en-US" dirty="0">
                <a:solidFill>
                  <a:srgbClr val="7F007F"/>
                </a:solidFill>
                <a:latin typeface="Courier New" pitchFamily="49" charset="0"/>
              </a:rPr>
              <a:t>class</a:t>
            </a:r>
            <a:r>
              <a:rPr lang="en-US" dirty="0">
                <a:latin typeface="Courier New" pitchFamily="49" charset="0"/>
              </a:rPr>
              <a:t>=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urier New" pitchFamily="49" charset="0"/>
              </a:rPr>
              <a:t>edu.tsystems.spring.mvc.MyController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pPr marL="722313" lvl="1" indent="-361950">
              <a:buFont typeface="Tele-GroteskNor"/>
              <a:buAutoNum type="arabicPeriod"/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&lt;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property </a:t>
            </a:r>
            <a:r>
              <a:rPr lang="en-US" dirty="0">
                <a:solidFill>
                  <a:srgbClr val="7F007F"/>
                </a:solidFill>
                <a:latin typeface="Courier New" pitchFamily="49" charset="0"/>
              </a:rPr>
              <a:t>name</a:t>
            </a:r>
            <a:r>
              <a:rPr lang="en-US" dirty="0">
                <a:latin typeface="Courier New" pitchFamily="49" charset="0"/>
              </a:rPr>
              <a:t>=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"service" </a:t>
            </a:r>
            <a:r>
              <a:rPr lang="en-US" dirty="0">
                <a:solidFill>
                  <a:srgbClr val="7F007F"/>
                </a:solidFill>
                <a:latin typeface="Courier New" pitchFamily="49" charset="0"/>
              </a:rPr>
              <a:t>ref</a:t>
            </a:r>
            <a:r>
              <a:rPr lang="en-US" dirty="0">
                <a:latin typeface="Courier New" pitchFamily="49" charset="0"/>
              </a:rPr>
              <a:t>=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Courier New" pitchFamily="49" charset="0"/>
              </a:rPr>
              <a:t>myService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</a:rPr>
              <a:t>" 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/&gt;</a:t>
            </a:r>
          </a:p>
          <a:p>
            <a:pPr marL="722313" lvl="1" indent="-361950">
              <a:buFont typeface="Tele-GroteskNor"/>
              <a:buAutoNum type="arabicPeriod"/>
            </a:pP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&lt;/</a:t>
            </a:r>
            <a:r>
              <a:rPr lang="en-US" dirty="0">
                <a:solidFill>
                  <a:srgbClr val="3F7F7F"/>
                </a:solidFill>
                <a:latin typeface="Courier New" pitchFamily="49" charset="0"/>
              </a:rPr>
              <a:t>bean</a:t>
            </a:r>
            <a:r>
              <a:rPr lang="en-US" dirty="0">
                <a:solidFill>
                  <a:srgbClr val="008080"/>
                </a:solidFill>
                <a:latin typeface="Courier New" pitchFamily="49" charset="0"/>
              </a:rPr>
              <a:t>&gt;</a:t>
            </a:r>
          </a:p>
          <a:p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7100" y="3500568"/>
            <a:ext cx="6577516" cy="504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89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108" y="1008530"/>
            <a:ext cx="3383797" cy="276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9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View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9300" y="844472"/>
            <a:ext cx="8384798" cy="317250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Расширенная поддержка различных технологий</a:t>
            </a:r>
          </a:p>
          <a:p>
            <a:pPr lvl="2">
              <a:spcAft>
                <a:spcPts val="0"/>
              </a:spcAft>
            </a:pPr>
            <a:r>
              <a:rPr lang="en-US" sz="1600" dirty="0" smtClean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JSP</a:t>
            </a:r>
            <a:endParaRPr lang="ru-RU" sz="1600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2">
              <a:spcAft>
                <a:spcPts val="0"/>
              </a:spcAft>
            </a:pP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JSTL</a:t>
            </a:r>
            <a:endParaRPr lang="ru-RU" sz="1600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2">
              <a:spcAft>
                <a:spcPts val="0"/>
              </a:spcAft>
            </a:pP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Velocity</a:t>
            </a:r>
            <a:endParaRPr lang="ru-RU" sz="1600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2">
              <a:spcAft>
                <a:spcPts val="0"/>
              </a:spcAft>
            </a:pP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JasperReports</a:t>
            </a:r>
            <a:endParaRPr lang="ru-RU" sz="1600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2">
              <a:spcAft>
                <a:spcPts val="0"/>
              </a:spcAft>
            </a:pP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Excel</a:t>
            </a:r>
            <a:endParaRPr lang="ru-RU" sz="1600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spcAft>
                <a:spcPts val="0"/>
              </a:spcAft>
            </a:pP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	etc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.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View</a:t>
            </a:r>
            <a:r>
              <a:rPr lang="ru-RU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представлен логическим именем, которое возвращает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Controller</a:t>
            </a:r>
          </a:p>
          <a:p>
            <a:pPr lvl="1">
              <a:spcAft>
                <a:spcPts val="0"/>
              </a:spcAft>
            </a:pP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Но можно возвращать и сам класс</a:t>
            </a: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View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если надо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19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199" y="93122"/>
            <a:ext cx="7407000" cy="6630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Spring Validator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199" y="756122"/>
            <a:ext cx="7407000" cy="3172500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Ограничения на самой </a:t>
            </a:r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модели</a:t>
            </a:r>
            <a:endParaRPr lang="en-US" b="1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Для 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проверки в контроллере достаточно указать:</a:t>
            </a:r>
          </a:p>
          <a:p>
            <a:endParaRPr lang="ru-RU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199" y="1324499"/>
            <a:ext cx="3917732" cy="1713166"/>
          </a:xfrm>
          <a:prstGeom prst="rect">
            <a:avLst/>
          </a:prstGeom>
          <a:noFill/>
        </p:spPr>
      </p:pic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199" y="3606042"/>
            <a:ext cx="5632450" cy="983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80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53221"/>
            <a:ext cx="9144000" cy="663000"/>
          </a:xfrm>
        </p:spPr>
        <p:txBody>
          <a:bodyPr/>
          <a:lstStyle/>
          <a:p>
            <a:pPr algn="ctr"/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Практика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12" y="1052832"/>
            <a:ext cx="3137775" cy="313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8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spring-overvie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9881" y="111211"/>
            <a:ext cx="6197171" cy="4784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317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>
            <a:spLocks noGrp="1"/>
          </p:cNvSpPr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Q&amp;A</a:t>
            </a:r>
            <a:endParaRPr lang="ru" dirty="0"/>
          </a:p>
        </p:txBody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1128750" y="2225462"/>
            <a:ext cx="6886500" cy="21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Andrey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Dvinyanin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Alexander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Prendota</a:t>
            </a:r>
            <a:endParaRPr lang="ru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0" y="322169"/>
            <a:ext cx="9144000" cy="66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dirty="0">
                <a:latin typeface="Courier New" charset="0"/>
                <a:ea typeface="Courier New" charset="0"/>
                <a:cs typeface="Courier New" charset="0"/>
              </a:rPr>
              <a:t>Summary of Contents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49300" y="985168"/>
            <a:ext cx="7407000" cy="352504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eaLnBrk="1" hangingPunct="1"/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Spring framework</a:t>
            </a:r>
            <a:endParaRPr lang="ru-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ru-RU" sz="1900" b="1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Архитектурные принципы</a:t>
            </a:r>
            <a:endParaRPr lang="en-US" sz="1900" b="1" dirty="0">
              <a:solidFill>
                <a:srgbClr val="00B05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Spring </a:t>
            </a:r>
            <a:r>
              <a:rPr lang="en-US" sz="19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IoC</a:t>
            </a:r>
            <a:endParaRPr lang="ru-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Spring AOP</a:t>
            </a:r>
            <a:endParaRPr lang="ru-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Spring </a:t>
            </a:r>
            <a:r>
              <a:rPr lang="en-US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MVC</a:t>
            </a:r>
            <a:endParaRPr lang="en-US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77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66347" y="754437"/>
            <a:ext cx="7407000" cy="3172500"/>
          </a:xfrm>
        </p:spPr>
        <p:txBody>
          <a:bodyPr/>
          <a:lstStyle/>
          <a:p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Классы должны выполнять свои прямые обязанности и не заниматься </a:t>
            </a:r>
            <a:r>
              <a:rPr lang="ru-RU" sz="18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разруливанием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зависимостей</a:t>
            </a:r>
          </a:p>
          <a:p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IoC</a:t>
            </a:r>
            <a:r>
              <a:rPr lang="ru-RU" sz="18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– делегация части полномочий контейнеру:</a:t>
            </a:r>
          </a:p>
          <a:p>
            <a:pPr marL="742950" lvl="1" indent="-285750">
              <a:buFont typeface="Arial" charset="0"/>
              <a:buChar char="•"/>
            </a:pP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Управление жизненным циклом класса</a:t>
            </a:r>
          </a:p>
          <a:p>
            <a:pPr marL="742950" lvl="1" indent="-285750">
              <a:buFont typeface="Arial" charset="0"/>
              <a:buChar char="•"/>
            </a:pP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Конфигурация и подготовка класса к работе</a:t>
            </a:r>
          </a:p>
          <a:p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DI</a:t>
            </a:r>
            <a:r>
              <a:rPr lang="ru-RU" sz="18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– декларативное объявление зависимостей</a:t>
            </a:r>
          </a:p>
          <a:p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Контейнер гарантирует, что все зависимости будут разрешены до того, как класс будет использован</a:t>
            </a:r>
          </a:p>
          <a:p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66346" y="193848"/>
            <a:ext cx="8777653" cy="66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Dependency Injection </a:t>
            </a:r>
            <a:r>
              <a:rPr lang="ru-RU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и</a:t>
            </a:r>
            <a:r>
              <a:rPr 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charset="0"/>
                <a:ea typeface="Courier New" charset="0"/>
                <a:cs typeface="Courier New" charset="0"/>
              </a:rPr>
              <a:t> Inversion of Control</a:t>
            </a:r>
            <a:endParaRPr lang="ru-RU" sz="26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1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923970"/>
              </p:ext>
            </p:extLst>
          </p:nvPr>
        </p:nvGraphicFramePr>
        <p:xfrm>
          <a:off x="284201" y="523220"/>
          <a:ext cx="8859798" cy="4820412"/>
        </p:xfrm>
        <a:graphic>
          <a:graphicData uri="http://schemas.openxmlformats.org/drawingml/2006/table">
            <a:tbl>
              <a:tblPr/>
              <a:tblGrid>
                <a:gridCol w="4429899"/>
                <a:gridCol w="4429899"/>
              </a:tblGrid>
              <a:tr h="30468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Без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DI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DI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class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AImpl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implements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private B b = new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BImpl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public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Object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doA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return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C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.doB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F7F5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class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BImpl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implements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B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public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Object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doB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F7F5F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// do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F7F5F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smth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F7F5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main(String[]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args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 a = new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AImpl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a.doA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class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AImpl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implements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private B b;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public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AImpl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(B b)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this.b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b;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public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Object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doA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return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C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.doB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F7F5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class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BImpl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implements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B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public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Object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doB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F7F5F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// do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F7F5F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smth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F7F5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main(String[]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args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 a =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AFactory.build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a.doA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44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ern-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2300</Words>
  <Application>Microsoft Macintosh PowerPoint</Application>
  <PresentationFormat>Экран (16:9)</PresentationFormat>
  <Paragraphs>471</Paragraphs>
  <Slides>60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60</vt:i4>
      </vt:variant>
    </vt:vector>
  </HeadingPairs>
  <TitlesOfParts>
    <vt:vector size="68" baseType="lpstr">
      <vt:lpstr>Arial Narrow</vt:lpstr>
      <vt:lpstr>Courier New</vt:lpstr>
      <vt:lpstr>Oswald</vt:lpstr>
      <vt:lpstr>Source Code Pro</vt:lpstr>
      <vt:lpstr>Tele-GroteskNor</vt:lpstr>
      <vt:lpstr>Wingdings</vt:lpstr>
      <vt:lpstr>Arial</vt:lpstr>
      <vt:lpstr>modern-writer</vt:lpstr>
      <vt:lpstr>Spring Framework</vt:lpstr>
      <vt:lpstr>Презентация PowerPoint</vt:lpstr>
      <vt:lpstr>Summary of Contents</vt:lpstr>
      <vt:lpstr>Spring Framework</vt:lpstr>
      <vt:lpstr>Презентация PowerPoint</vt:lpstr>
      <vt:lpstr>Презентация PowerPoint</vt:lpstr>
      <vt:lpstr>Summary of Contents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Summary of Contents</vt:lpstr>
      <vt:lpstr>Spring Beans</vt:lpstr>
      <vt:lpstr>Презентация PowerPoint</vt:lpstr>
      <vt:lpstr>Презентация PowerPoint</vt:lpstr>
      <vt:lpstr>Презентация PowerPoint</vt:lpstr>
      <vt:lpstr>Презентация PowerPoint</vt:lpstr>
      <vt:lpstr>Anonymous vs ID</vt:lpstr>
      <vt:lpstr>Bean properties</vt:lpstr>
      <vt:lpstr>Inner bean</vt:lpstr>
      <vt:lpstr>Bean init-method</vt:lpstr>
      <vt:lpstr>Наследование бинов</vt:lpstr>
      <vt:lpstr>Application context</vt:lpstr>
      <vt:lpstr>Несколько файлов конфигурации контекста</vt:lpstr>
      <vt:lpstr>Инициализация контекста</vt:lpstr>
      <vt:lpstr>Beans dependency injection</vt:lpstr>
      <vt:lpstr>Summary of Contents</vt:lpstr>
      <vt:lpstr>Aspect Oriented Programming</vt:lpstr>
      <vt:lpstr>Термины AOP</vt:lpstr>
      <vt:lpstr>Реализация аспектов</vt:lpstr>
      <vt:lpstr>Презентация PowerPoint</vt:lpstr>
      <vt:lpstr>Spring AOP</vt:lpstr>
      <vt:lpstr>Пример</vt:lpstr>
      <vt:lpstr>Практика</vt:lpstr>
      <vt:lpstr>Summary of Contents</vt:lpstr>
      <vt:lpstr>Презентация PowerPoint</vt:lpstr>
      <vt:lpstr>MVC</vt:lpstr>
      <vt:lpstr>MVC</vt:lpstr>
      <vt:lpstr>WebApplicationContext</vt:lpstr>
      <vt:lpstr>Презентация PowerPoint</vt:lpstr>
      <vt:lpstr>DispatcherServlet</vt:lpstr>
      <vt:lpstr>Основные компоненты Spring MVC</vt:lpstr>
      <vt:lpstr>Презентация PowerPoint</vt:lpstr>
      <vt:lpstr>Controller</vt:lpstr>
      <vt:lpstr>Пример</vt:lpstr>
      <vt:lpstr>Пример</vt:lpstr>
      <vt:lpstr>Конфигурируем Handler для контроллеров</vt:lpstr>
      <vt:lpstr>Презентация PowerPoint</vt:lpstr>
      <vt:lpstr>Пример</vt:lpstr>
      <vt:lpstr>Controllers</vt:lpstr>
      <vt:lpstr>Презентация PowerPoint</vt:lpstr>
      <vt:lpstr>View</vt:lpstr>
      <vt:lpstr>Spring Validator</vt:lpstr>
      <vt:lpstr>Практика</vt:lpstr>
      <vt:lpstr>Q&amp;A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Framework</dc:title>
  <cp:lastModifiedBy>пользователь Microsoft Office</cp:lastModifiedBy>
  <cp:revision>39</cp:revision>
  <dcterms:modified xsi:type="dcterms:W3CDTF">2017-07-09T13:12:31Z</dcterms:modified>
</cp:coreProperties>
</file>